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898" autoAdjust="0"/>
  </p:normalViewPr>
  <p:slideViewPr>
    <p:cSldViewPr snapToGrid="0">
      <p:cViewPr varScale="1">
        <p:scale>
          <a:sx n="112" d="100"/>
          <a:sy n="112" d="100"/>
        </p:scale>
        <p:origin x="49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3FDB3-F8D8-4AB8-BEA1-7B0E4332E47F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B0358-218D-4293-834C-1D8D9D547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11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B0358-218D-4293-834C-1D8D9D547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2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E9E5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7197" y="-2232158"/>
            <a:ext cx="10107797" cy="10107797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E5DC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00971" y="3671442"/>
            <a:ext cx="7365072" cy="1182044"/>
          </a:xfrm>
        </p:spPr>
        <p:txBody>
          <a:bodyPr anchor="b">
            <a:normAutofit/>
          </a:bodyPr>
          <a:lstStyle>
            <a:lvl1pPr algn="l">
              <a:defRPr sz="4400" b="1" spc="-150">
                <a:solidFill>
                  <a:srgbClr val="1A6EC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00971" y="4946573"/>
            <a:ext cx="7365072" cy="636296"/>
          </a:xfrm>
        </p:spPr>
        <p:txBody>
          <a:bodyPr anchor="ctr"/>
          <a:lstStyle>
            <a:lvl1pPr marL="0" indent="0" algn="l">
              <a:buNone/>
              <a:defRPr sz="2400" b="1"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직사각형 14"/>
          <p:cNvSpPr/>
          <p:nvPr/>
        </p:nvSpPr>
        <p:spPr>
          <a:xfrm>
            <a:off x="482475" y="505446"/>
            <a:ext cx="46878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i="0" dirty="0">
                <a:solidFill>
                  <a:srgbClr val="2F488D"/>
                </a:solidFill>
                <a:effectLst/>
                <a:latin typeface="+mn-ea"/>
                <a:ea typeface="+mn-ea"/>
              </a:rPr>
              <a:t>Microsoft MVP</a:t>
            </a:r>
            <a:endParaRPr lang="ko-KR" altLang="en-US" sz="2800" b="1" spc="-150" dirty="0">
              <a:solidFill>
                <a:srgbClr val="2F488D"/>
              </a:solidFill>
              <a:latin typeface="+mn-ea"/>
              <a:ea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656597" y="-345732"/>
            <a:ext cx="8431039" cy="8508391"/>
            <a:chOff x="4656597" y="-345732"/>
            <a:chExt cx="8431039" cy="8508391"/>
          </a:xfrm>
        </p:grpSpPr>
        <p:sp>
          <p:nvSpPr>
            <p:cNvPr id="10" name="자유형 9"/>
            <p:cNvSpPr/>
            <p:nvPr userDrawn="1"/>
          </p:nvSpPr>
          <p:spPr>
            <a:xfrm>
              <a:off x="4656597" y="-345732"/>
              <a:ext cx="3303639" cy="1887794"/>
            </a:xfrm>
            <a:custGeom>
              <a:avLst/>
              <a:gdLst>
                <a:gd name="connsiteX0" fmla="*/ 176981 w 3303639"/>
                <a:gd name="connsiteY0" fmla="*/ 294968 h 1887794"/>
                <a:gd name="connsiteX1" fmla="*/ 1268361 w 3303639"/>
                <a:gd name="connsiteY1" fmla="*/ 1887794 h 1887794"/>
                <a:gd name="connsiteX2" fmla="*/ 3303639 w 3303639"/>
                <a:gd name="connsiteY2" fmla="*/ 1268362 h 1887794"/>
                <a:gd name="connsiteX3" fmla="*/ 0 w 3303639"/>
                <a:gd name="connsiteY3" fmla="*/ 0 h 1887794"/>
                <a:gd name="connsiteX4" fmla="*/ 176981 w 3303639"/>
                <a:gd name="connsiteY4" fmla="*/ 294968 h 18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639" h="1887794">
                  <a:moveTo>
                    <a:pt x="176981" y="294968"/>
                  </a:moveTo>
                  <a:lnTo>
                    <a:pt x="1268361" y="1887794"/>
                  </a:lnTo>
                  <a:lnTo>
                    <a:pt x="3303639" y="1268362"/>
                  </a:lnTo>
                  <a:lnTo>
                    <a:pt x="0" y="0"/>
                  </a:lnTo>
                  <a:lnTo>
                    <a:pt x="176981" y="294968"/>
                  </a:lnTo>
                  <a:close/>
                </a:path>
              </a:pathLst>
            </a:custGeom>
            <a:solidFill>
              <a:srgbClr val="011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자유형 10"/>
            <p:cNvSpPr/>
            <p:nvPr userDrawn="1"/>
          </p:nvSpPr>
          <p:spPr>
            <a:xfrm>
              <a:off x="5899355" y="556496"/>
              <a:ext cx="3687097" cy="1445342"/>
            </a:xfrm>
            <a:custGeom>
              <a:avLst/>
              <a:gdLst>
                <a:gd name="connsiteX0" fmla="*/ 0 w 3687097"/>
                <a:gd name="connsiteY0" fmla="*/ 973394 h 1445342"/>
                <a:gd name="connsiteX1" fmla="*/ 3687097 w 3687097"/>
                <a:gd name="connsiteY1" fmla="*/ 1445342 h 1445342"/>
                <a:gd name="connsiteX2" fmla="*/ 3185652 w 3687097"/>
                <a:gd name="connsiteY2" fmla="*/ 0 h 1445342"/>
                <a:gd name="connsiteX3" fmla="*/ 0 w 3687097"/>
                <a:gd name="connsiteY3" fmla="*/ 973394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97" h="1445342">
                  <a:moveTo>
                    <a:pt x="0" y="973394"/>
                  </a:moveTo>
                  <a:lnTo>
                    <a:pt x="3687097" y="1445342"/>
                  </a:lnTo>
                  <a:lnTo>
                    <a:pt x="3185652" y="0"/>
                  </a:lnTo>
                  <a:lnTo>
                    <a:pt x="0" y="973394"/>
                  </a:lnTo>
                  <a:close/>
                </a:path>
              </a:pathLst>
            </a:custGeom>
            <a:solidFill>
              <a:srgbClr val="1A6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자유형 11"/>
            <p:cNvSpPr/>
            <p:nvPr userDrawn="1"/>
          </p:nvSpPr>
          <p:spPr>
            <a:xfrm>
              <a:off x="9076075" y="522995"/>
              <a:ext cx="4011561" cy="7639664"/>
            </a:xfrm>
            <a:custGeom>
              <a:avLst/>
              <a:gdLst>
                <a:gd name="connsiteX0" fmla="*/ 0 w 4011561"/>
                <a:gd name="connsiteY0" fmla="*/ 0 h 7639664"/>
                <a:gd name="connsiteX1" fmla="*/ 2212258 w 4011561"/>
                <a:gd name="connsiteY1" fmla="*/ 7639664 h 7639664"/>
                <a:gd name="connsiteX2" fmla="*/ 4011561 w 4011561"/>
                <a:gd name="connsiteY2" fmla="*/ 5604387 h 7639664"/>
                <a:gd name="connsiteX3" fmla="*/ 0 w 4011561"/>
                <a:gd name="connsiteY3" fmla="*/ 0 h 763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1561" h="7639664">
                  <a:moveTo>
                    <a:pt x="0" y="0"/>
                  </a:moveTo>
                  <a:lnTo>
                    <a:pt x="2212258" y="7639664"/>
                  </a:lnTo>
                  <a:lnTo>
                    <a:pt x="4011561" y="560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213" y="505446"/>
            <a:ext cx="2289053" cy="9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1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94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9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114965" y="18161"/>
            <a:ext cx="2875637" cy="2902020"/>
            <a:chOff x="4656597" y="-345732"/>
            <a:chExt cx="8431039" cy="8508391"/>
          </a:xfrm>
        </p:grpSpPr>
        <p:sp>
          <p:nvSpPr>
            <p:cNvPr id="8" name="자유형 7"/>
            <p:cNvSpPr/>
            <p:nvPr userDrawn="1"/>
          </p:nvSpPr>
          <p:spPr>
            <a:xfrm>
              <a:off x="4656597" y="-345732"/>
              <a:ext cx="3303639" cy="1887794"/>
            </a:xfrm>
            <a:custGeom>
              <a:avLst/>
              <a:gdLst>
                <a:gd name="connsiteX0" fmla="*/ 176981 w 3303639"/>
                <a:gd name="connsiteY0" fmla="*/ 294968 h 1887794"/>
                <a:gd name="connsiteX1" fmla="*/ 1268361 w 3303639"/>
                <a:gd name="connsiteY1" fmla="*/ 1887794 h 1887794"/>
                <a:gd name="connsiteX2" fmla="*/ 3303639 w 3303639"/>
                <a:gd name="connsiteY2" fmla="*/ 1268362 h 1887794"/>
                <a:gd name="connsiteX3" fmla="*/ 0 w 3303639"/>
                <a:gd name="connsiteY3" fmla="*/ 0 h 1887794"/>
                <a:gd name="connsiteX4" fmla="*/ 176981 w 3303639"/>
                <a:gd name="connsiteY4" fmla="*/ 294968 h 18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639" h="1887794">
                  <a:moveTo>
                    <a:pt x="176981" y="294968"/>
                  </a:moveTo>
                  <a:lnTo>
                    <a:pt x="1268361" y="1887794"/>
                  </a:lnTo>
                  <a:lnTo>
                    <a:pt x="3303639" y="1268362"/>
                  </a:lnTo>
                  <a:lnTo>
                    <a:pt x="0" y="0"/>
                  </a:lnTo>
                  <a:lnTo>
                    <a:pt x="176981" y="294968"/>
                  </a:lnTo>
                  <a:close/>
                </a:path>
              </a:pathLst>
            </a:custGeom>
            <a:solidFill>
              <a:srgbClr val="011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8"/>
            <p:cNvSpPr/>
            <p:nvPr userDrawn="1"/>
          </p:nvSpPr>
          <p:spPr>
            <a:xfrm>
              <a:off x="5899355" y="556496"/>
              <a:ext cx="3687097" cy="1445342"/>
            </a:xfrm>
            <a:custGeom>
              <a:avLst/>
              <a:gdLst>
                <a:gd name="connsiteX0" fmla="*/ 0 w 3687097"/>
                <a:gd name="connsiteY0" fmla="*/ 973394 h 1445342"/>
                <a:gd name="connsiteX1" fmla="*/ 3687097 w 3687097"/>
                <a:gd name="connsiteY1" fmla="*/ 1445342 h 1445342"/>
                <a:gd name="connsiteX2" fmla="*/ 3185652 w 3687097"/>
                <a:gd name="connsiteY2" fmla="*/ 0 h 1445342"/>
                <a:gd name="connsiteX3" fmla="*/ 0 w 3687097"/>
                <a:gd name="connsiteY3" fmla="*/ 973394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97" h="1445342">
                  <a:moveTo>
                    <a:pt x="0" y="973394"/>
                  </a:moveTo>
                  <a:lnTo>
                    <a:pt x="3687097" y="1445342"/>
                  </a:lnTo>
                  <a:lnTo>
                    <a:pt x="3185652" y="0"/>
                  </a:lnTo>
                  <a:lnTo>
                    <a:pt x="0" y="973394"/>
                  </a:lnTo>
                  <a:close/>
                </a:path>
              </a:pathLst>
            </a:custGeom>
            <a:solidFill>
              <a:srgbClr val="1A6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 userDrawn="1"/>
          </p:nvSpPr>
          <p:spPr>
            <a:xfrm>
              <a:off x="9076075" y="522995"/>
              <a:ext cx="4011561" cy="7639664"/>
            </a:xfrm>
            <a:custGeom>
              <a:avLst/>
              <a:gdLst>
                <a:gd name="connsiteX0" fmla="*/ 0 w 4011561"/>
                <a:gd name="connsiteY0" fmla="*/ 0 h 7639664"/>
                <a:gd name="connsiteX1" fmla="*/ 2212258 w 4011561"/>
                <a:gd name="connsiteY1" fmla="*/ 7639664 h 7639664"/>
                <a:gd name="connsiteX2" fmla="*/ 4011561 w 4011561"/>
                <a:gd name="connsiteY2" fmla="*/ 5604387 h 7639664"/>
                <a:gd name="connsiteX3" fmla="*/ 0 w 4011561"/>
                <a:gd name="connsiteY3" fmla="*/ 0 h 763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1561" h="7639664">
                  <a:moveTo>
                    <a:pt x="0" y="0"/>
                  </a:moveTo>
                  <a:lnTo>
                    <a:pt x="2212258" y="7639664"/>
                  </a:lnTo>
                  <a:lnTo>
                    <a:pt x="4011561" y="560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42452" y="1"/>
            <a:ext cx="11297264" cy="1061883"/>
          </a:xfrm>
        </p:spPr>
        <p:txBody>
          <a:bodyPr/>
          <a:lstStyle>
            <a:lvl1pPr>
              <a:defRPr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42452" y="1268361"/>
            <a:ext cx="11297264" cy="4908602"/>
          </a:xfrm>
        </p:spPr>
        <p:txBody>
          <a:bodyPr/>
          <a:lstStyle>
            <a:lvl1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2pPr>
            <a:lvl3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3pPr>
            <a:lvl4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4pPr>
            <a:lvl5pPr>
              <a:defRPr b="1">
                <a:latin typeface="나눔고딕" panose="020D0604000000000000" pitchFamily="50" charset="-127"/>
                <a:ea typeface="나눔고딕" panose="020D0604000000000000" pitchFamily="50" charset="-127"/>
              </a:defRPr>
            </a:lvl5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3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0114965" y="18161"/>
            <a:ext cx="2875637" cy="2902020"/>
            <a:chOff x="4656597" y="-345732"/>
            <a:chExt cx="8431039" cy="8508391"/>
          </a:xfrm>
        </p:grpSpPr>
        <p:sp>
          <p:nvSpPr>
            <p:cNvPr id="8" name="자유형 7"/>
            <p:cNvSpPr/>
            <p:nvPr userDrawn="1"/>
          </p:nvSpPr>
          <p:spPr>
            <a:xfrm>
              <a:off x="4656597" y="-345732"/>
              <a:ext cx="3303639" cy="1887794"/>
            </a:xfrm>
            <a:custGeom>
              <a:avLst/>
              <a:gdLst>
                <a:gd name="connsiteX0" fmla="*/ 176981 w 3303639"/>
                <a:gd name="connsiteY0" fmla="*/ 294968 h 1887794"/>
                <a:gd name="connsiteX1" fmla="*/ 1268361 w 3303639"/>
                <a:gd name="connsiteY1" fmla="*/ 1887794 h 1887794"/>
                <a:gd name="connsiteX2" fmla="*/ 3303639 w 3303639"/>
                <a:gd name="connsiteY2" fmla="*/ 1268362 h 1887794"/>
                <a:gd name="connsiteX3" fmla="*/ 0 w 3303639"/>
                <a:gd name="connsiteY3" fmla="*/ 0 h 1887794"/>
                <a:gd name="connsiteX4" fmla="*/ 176981 w 3303639"/>
                <a:gd name="connsiteY4" fmla="*/ 294968 h 188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3639" h="1887794">
                  <a:moveTo>
                    <a:pt x="176981" y="294968"/>
                  </a:moveTo>
                  <a:lnTo>
                    <a:pt x="1268361" y="1887794"/>
                  </a:lnTo>
                  <a:lnTo>
                    <a:pt x="3303639" y="1268362"/>
                  </a:lnTo>
                  <a:lnTo>
                    <a:pt x="0" y="0"/>
                  </a:lnTo>
                  <a:lnTo>
                    <a:pt x="176981" y="294968"/>
                  </a:lnTo>
                  <a:close/>
                </a:path>
              </a:pathLst>
            </a:custGeom>
            <a:solidFill>
              <a:srgbClr val="011F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자유형 8"/>
            <p:cNvSpPr/>
            <p:nvPr userDrawn="1"/>
          </p:nvSpPr>
          <p:spPr>
            <a:xfrm>
              <a:off x="5899355" y="556496"/>
              <a:ext cx="3687097" cy="1445342"/>
            </a:xfrm>
            <a:custGeom>
              <a:avLst/>
              <a:gdLst>
                <a:gd name="connsiteX0" fmla="*/ 0 w 3687097"/>
                <a:gd name="connsiteY0" fmla="*/ 973394 h 1445342"/>
                <a:gd name="connsiteX1" fmla="*/ 3687097 w 3687097"/>
                <a:gd name="connsiteY1" fmla="*/ 1445342 h 1445342"/>
                <a:gd name="connsiteX2" fmla="*/ 3185652 w 3687097"/>
                <a:gd name="connsiteY2" fmla="*/ 0 h 1445342"/>
                <a:gd name="connsiteX3" fmla="*/ 0 w 3687097"/>
                <a:gd name="connsiteY3" fmla="*/ 973394 h 144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7097" h="1445342">
                  <a:moveTo>
                    <a:pt x="0" y="973394"/>
                  </a:moveTo>
                  <a:lnTo>
                    <a:pt x="3687097" y="1445342"/>
                  </a:lnTo>
                  <a:lnTo>
                    <a:pt x="3185652" y="0"/>
                  </a:lnTo>
                  <a:lnTo>
                    <a:pt x="0" y="973394"/>
                  </a:lnTo>
                  <a:close/>
                </a:path>
              </a:pathLst>
            </a:custGeom>
            <a:solidFill>
              <a:srgbClr val="1A6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자유형 9"/>
            <p:cNvSpPr/>
            <p:nvPr userDrawn="1"/>
          </p:nvSpPr>
          <p:spPr>
            <a:xfrm>
              <a:off x="9076075" y="522995"/>
              <a:ext cx="4011561" cy="7639664"/>
            </a:xfrm>
            <a:custGeom>
              <a:avLst/>
              <a:gdLst>
                <a:gd name="connsiteX0" fmla="*/ 0 w 4011561"/>
                <a:gd name="connsiteY0" fmla="*/ 0 h 7639664"/>
                <a:gd name="connsiteX1" fmla="*/ 2212258 w 4011561"/>
                <a:gd name="connsiteY1" fmla="*/ 7639664 h 7639664"/>
                <a:gd name="connsiteX2" fmla="*/ 4011561 w 4011561"/>
                <a:gd name="connsiteY2" fmla="*/ 5604387 h 7639664"/>
                <a:gd name="connsiteX3" fmla="*/ 0 w 4011561"/>
                <a:gd name="connsiteY3" fmla="*/ 0 h 7639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1561" h="7639664">
                  <a:moveTo>
                    <a:pt x="0" y="0"/>
                  </a:moveTo>
                  <a:lnTo>
                    <a:pt x="2212258" y="7639664"/>
                  </a:lnTo>
                  <a:lnTo>
                    <a:pt x="4011561" y="56043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D5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42452" y="1"/>
            <a:ext cx="11297264" cy="1061883"/>
          </a:xfrm>
        </p:spPr>
        <p:txBody>
          <a:bodyPr/>
          <a:lstStyle>
            <a:lvl1pPr>
              <a:defRPr>
                <a:latin typeface="나눔고딕 ExtraBold" panose="020D0904000000000000" pitchFamily="50" charset="-127"/>
                <a:ea typeface="나눔고딕 ExtraBold" panose="020D0904000000000000" pitchFamily="50" charset="-127"/>
              </a:defRPr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368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7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rgbClr val="0072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244" y="1840430"/>
            <a:ext cx="3917512" cy="158057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088847" y="4140130"/>
            <a:ext cx="40143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Mobile-First, Cloud-First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6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5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A9F4-D997-44E9-AE13-A348C89BA9C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5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A9F4-D997-44E9-AE13-A348C89BA9C9}" type="datetimeFigureOut">
              <a:rPr lang="en-US" smtClean="0"/>
              <a:t>1/7/2018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8E90D-8D3C-4BB9-BD01-92127D61F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1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groups/w10ap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channel/UC2O0Ntey1ODjtfqe40mJvHQ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aki104.tistory.com/54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kaki104.tistory.com/560?category=711203" TargetMode="External"/><Relationship Id="rId3" Type="http://schemas.openxmlformats.org/officeDocument/2006/relationships/hyperlink" Target="https://github.com/Microsoft/Windows-iotcore-samples" TargetMode="External"/><Relationship Id="rId7" Type="http://schemas.openxmlformats.org/officeDocument/2006/relationships/hyperlink" Target="https://azure.microsoft.com/en-us/services/cognitive-services/speech/" TargetMode="External"/><Relationship Id="rId2" Type="http://schemas.openxmlformats.org/officeDocument/2006/relationships/hyperlink" Target="https://developer.microsoft.com/en-us/windows/io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sdn.microsoft.com/en-us/library/jj127858.aspx?f=255&amp;MSPPError=-2147217396" TargetMode="External"/><Relationship Id="rId5" Type="http://schemas.openxmlformats.org/officeDocument/2006/relationships/hyperlink" Target="https://docs.microsoft.com/en-us/windows/uwp/design/input/speech-interactions" TargetMode="External"/><Relationship Id="rId4" Type="http://schemas.openxmlformats.org/officeDocument/2006/relationships/hyperlink" Target="https://github.com/Microsoft/Windows-universal-samples" TargetMode="External"/><Relationship Id="rId9" Type="http://schemas.openxmlformats.org/officeDocument/2006/relationships/hyperlink" Target="https://github.com/kaki104/IoTSample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aki104.tistory.com/560?category=711203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zure.microsoft.com/en-us/pricing/details/cognitive-services/speech-api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9EB9F2-07E2-4D64-BBD8-BB5B217F121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C57C7C-DFE9-4A1E-B7A9-DF40E63366B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5989" y="965199"/>
            <a:ext cx="6950677" cy="4927601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Windows 10 IoT Core </a:t>
            </a:r>
            <a:b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5400">
                <a:solidFill>
                  <a:schemeClr val="tx1">
                    <a:lumMod val="85000"/>
                    <a:lumOff val="15000"/>
                  </a:schemeClr>
                </a:solidFill>
              </a:rPr>
              <a:t>Speech Recognition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>
                <a:solidFill>
                  <a:schemeClr val="accent1"/>
                </a:solidFill>
              </a:rPr>
              <a:t>MunChan Park</a:t>
            </a:r>
            <a:r>
              <a:rPr lang="ko" altLang="en-US" sz="2000" dirty="0">
                <a:solidFill>
                  <a:schemeClr val="accent1"/>
                </a:solidFill>
              </a:rPr>
              <a:t> </a:t>
            </a:r>
            <a:endParaRPr lang="en-US" altLang="ko" sz="2000" dirty="0">
              <a:solidFill>
                <a:schemeClr val="accent1"/>
              </a:solidFill>
            </a:endParaRPr>
          </a:p>
          <a:p>
            <a:pPr algn="r"/>
            <a:r>
              <a:rPr lang="en-US" altLang="ko" sz="2000" dirty="0">
                <a:solidFill>
                  <a:schemeClr val="accent1"/>
                </a:solidFill>
              </a:rPr>
              <a:t>kaki104@daum.net</a:t>
            </a:r>
            <a:endParaRPr lang="en-US" sz="2000" dirty="0">
              <a:solidFill>
                <a:schemeClr val="accent1"/>
              </a:solidFill>
            </a:endParaRPr>
          </a:p>
          <a:p>
            <a:pPr algn="r"/>
            <a:r>
              <a:rPr lang="en-US" sz="2000" dirty="0">
                <a:solidFill>
                  <a:schemeClr val="accent1"/>
                </a:solidFill>
              </a:rPr>
              <a:t>Windows Platform Development MVP</a:t>
            </a:r>
          </a:p>
          <a:p>
            <a:pPr algn="r"/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000" dirty="0">
                <a:solidFill>
                  <a:schemeClr val="accent1"/>
                </a:solidFill>
                <a:hlinkClick r:id="rId3"/>
              </a:rPr>
              <a:t>www.facebook.com/groups/w10app</a:t>
            </a:r>
            <a:endParaRPr lang="en-US" sz="2000" dirty="0">
              <a:solidFill>
                <a:schemeClr val="accent1"/>
              </a:solidFill>
            </a:endParaRPr>
          </a:p>
          <a:p>
            <a:pPr algn="ctr"/>
            <a:endParaRPr lang="en-US" altLang="ko-KR" sz="2000" dirty="0">
              <a:solidFill>
                <a:schemeClr val="accent1"/>
              </a:solidFill>
              <a:hlinkClick r:id="rId4"/>
            </a:endParaRPr>
          </a:p>
          <a:p>
            <a:pPr algn="ctr"/>
            <a:r>
              <a:rPr lang="ko-KR" altLang="en-US" sz="2000" dirty="0">
                <a:solidFill>
                  <a:schemeClr val="accent1"/>
                </a:solidFill>
                <a:hlinkClick r:id="rId4"/>
              </a:rPr>
              <a:t>유튜브 채널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89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82A965-1AE4-4B9E-831B-2ADA6885F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295" r="1" b="7301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661F99-B63F-4CD2-8601-079BEE3F8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PC</a:t>
            </a:r>
            <a:r>
              <a:rPr lang="ko-KR" altLang="en-US" dirty="0"/>
              <a:t> 환경 설정 확인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BC767-DB79-4D64-B478-64AC99027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r>
              <a:rPr lang="en-US" sz="2000" dirty="0"/>
              <a:t>All settings</a:t>
            </a:r>
            <a:r>
              <a:rPr lang="ko-KR" altLang="en-US" sz="2000" dirty="0"/>
              <a:t> </a:t>
            </a:r>
            <a:r>
              <a:rPr lang="en-US" altLang="ko-KR" sz="2000" dirty="0"/>
              <a:t>-&gt;</a:t>
            </a:r>
            <a:r>
              <a:rPr lang="ko-KR" altLang="en-US" sz="2000" dirty="0"/>
              <a:t> </a:t>
            </a:r>
            <a:r>
              <a:rPr lang="en-US" altLang="ko-KR" sz="2000" dirty="0"/>
              <a:t>Time &amp; Language -&gt; Region &amp; language -&gt; English (United States)</a:t>
            </a:r>
          </a:p>
          <a:p>
            <a:r>
              <a:rPr lang="en-US" sz="2000" dirty="0"/>
              <a:t>English (United States) -&gt; Options -&gt; Speech -&gt; Download</a:t>
            </a:r>
          </a:p>
          <a:p>
            <a:pPr lvl="1"/>
            <a:r>
              <a:rPr lang="ko-KR" altLang="en-US" sz="2000" dirty="0"/>
              <a:t>영어 말하기 기능과 관련이 있는 듯 하지만</a:t>
            </a:r>
            <a:r>
              <a:rPr lang="en-US" altLang="ko-KR" sz="2000" dirty="0"/>
              <a:t>..</a:t>
            </a:r>
            <a:r>
              <a:rPr lang="ko-KR" altLang="en-US" sz="2000" dirty="0"/>
              <a:t>일단 다운로드 받아서 설치해 놓는 것으로 하겠습니다</a:t>
            </a:r>
            <a:r>
              <a:rPr lang="en-US" altLang="ko-KR" sz="2000" dirty="0"/>
              <a:t>.</a:t>
            </a:r>
          </a:p>
          <a:p>
            <a:r>
              <a:rPr lang="ko-KR" altLang="en-US" sz="2400" dirty="0">
                <a:solidFill>
                  <a:srgbClr val="FF0000"/>
                </a:solidFill>
              </a:rPr>
              <a:t>반드시 마이크 장치가 필요합니다</a:t>
            </a:r>
            <a:r>
              <a:rPr lang="en-US" altLang="ko-KR" sz="2400" dirty="0">
                <a:solidFill>
                  <a:srgbClr val="FF0000"/>
                </a:solidFill>
              </a:rPr>
              <a:t>.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9777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E753DD-F12E-4F0A-9584-FC92732C6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32310" b="1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5C264A-A051-428A-94CE-E23AE3506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dirty="0"/>
              <a:t>앱 개발 순서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70AF6-73C9-46F8-B493-35F02A3D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15484" cy="4351338"/>
          </a:xfrm>
        </p:spPr>
        <p:txBody>
          <a:bodyPr>
            <a:normAutofit/>
          </a:bodyPr>
          <a:lstStyle/>
          <a:p>
            <a:r>
              <a:rPr lang="en-US" sz="1600" dirty="0"/>
              <a:t>Windows Template Studio</a:t>
            </a:r>
            <a:r>
              <a:rPr lang="ko-KR" altLang="en-US" sz="1600" dirty="0"/>
              <a:t>를 이용해서 프로젝트 생성</a:t>
            </a:r>
            <a:endParaRPr lang="en-US" altLang="ko-KR" sz="1600" dirty="0"/>
          </a:p>
          <a:p>
            <a:pPr lvl="1"/>
            <a:r>
              <a:rPr lang="en-US" altLang="ko-KR" sz="1600" dirty="0"/>
              <a:t>Windows Template Studio</a:t>
            </a:r>
            <a:r>
              <a:rPr lang="ko-KR" altLang="en-US" sz="1600" dirty="0"/>
              <a:t>에 대한 자세한 설명은 </a:t>
            </a:r>
            <a:r>
              <a:rPr lang="ko-KR" altLang="en-US" sz="1600" dirty="0">
                <a:hlinkClick r:id="rId3"/>
              </a:rPr>
              <a:t>여기</a:t>
            </a:r>
            <a:r>
              <a:rPr lang="ko-KR" altLang="en-US" sz="1600" dirty="0"/>
              <a:t> 참고</a:t>
            </a:r>
            <a:endParaRPr lang="en-US" altLang="ko-KR" sz="1600" dirty="0"/>
          </a:p>
          <a:p>
            <a:r>
              <a:rPr lang="en-US" sz="1600" dirty="0"/>
              <a:t>Navigation</a:t>
            </a:r>
            <a:r>
              <a:rPr lang="ko-KR" altLang="en-US" sz="1600" dirty="0"/>
              <a:t> </a:t>
            </a:r>
            <a:r>
              <a:rPr lang="en-US" altLang="ko-KR" sz="1600" dirty="0"/>
              <a:t>pane</a:t>
            </a:r>
            <a:r>
              <a:rPr lang="ko-KR" altLang="en-US" sz="1600" dirty="0"/>
              <a:t> 사용</a:t>
            </a:r>
            <a:endParaRPr lang="en-US" sz="1600" dirty="0"/>
          </a:p>
          <a:p>
            <a:r>
              <a:rPr lang="en-US" sz="1600" dirty="0"/>
              <a:t>Code behind framework </a:t>
            </a:r>
            <a:r>
              <a:rPr lang="ko-KR" altLang="en-US" sz="1600" dirty="0"/>
              <a:t>사용</a:t>
            </a:r>
            <a:endParaRPr lang="en-US" altLang="ko-KR" sz="1600" dirty="0"/>
          </a:p>
          <a:p>
            <a:pPr lvl="1"/>
            <a:r>
              <a:rPr lang="ko-KR" altLang="en-US" sz="1600" dirty="0"/>
              <a:t>간단한 셈플 형태인 경우에만 사용합니다</a:t>
            </a:r>
            <a:r>
              <a:rPr lang="en-US" altLang="ko-KR" sz="1600" dirty="0"/>
              <a:t>. </a:t>
            </a:r>
            <a:r>
              <a:rPr lang="ko-KR" altLang="en-US" sz="1600" dirty="0"/>
              <a:t>좀더 복잡한 프로젝트인 경우에는  </a:t>
            </a:r>
            <a:r>
              <a:rPr lang="en-US" altLang="ko-KR" sz="1600" dirty="0"/>
              <a:t>MVVM Light</a:t>
            </a:r>
            <a:r>
              <a:rPr lang="ko-KR" altLang="en-US" sz="1600" dirty="0"/>
              <a:t>를 이용할 예정이며</a:t>
            </a:r>
            <a:r>
              <a:rPr lang="en-US" altLang="ko-KR" sz="1600" dirty="0"/>
              <a:t>, </a:t>
            </a:r>
            <a:r>
              <a:rPr lang="ko-KR" altLang="en-US" sz="1600" dirty="0"/>
              <a:t>통합 프로젝트인 경우 </a:t>
            </a:r>
            <a:r>
              <a:rPr lang="en-US" altLang="ko-KR" sz="1600" dirty="0"/>
              <a:t>Prism</a:t>
            </a:r>
            <a:r>
              <a:rPr lang="ko-KR" altLang="en-US" sz="1600" dirty="0"/>
              <a:t>을 사용할 예정입니다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앱 시작시 초기화</a:t>
            </a:r>
            <a:endParaRPr lang="en-US" altLang="ko-KR" sz="1600" dirty="0"/>
          </a:p>
          <a:p>
            <a:pPr lvl="1"/>
            <a:r>
              <a:rPr lang="ko-KR" altLang="en-US" sz="1600" dirty="0"/>
              <a:t>학습할 문장 불러오기</a:t>
            </a:r>
            <a:endParaRPr lang="en-US" altLang="ko-KR" sz="1600" dirty="0"/>
          </a:p>
          <a:p>
            <a:r>
              <a:rPr lang="ko-KR" altLang="en-US" sz="1600" dirty="0"/>
              <a:t>기초 발음 연습 페이지 구현</a:t>
            </a:r>
            <a:endParaRPr lang="en-US" altLang="ko-KR" sz="1600" dirty="0"/>
          </a:p>
          <a:p>
            <a:r>
              <a:rPr lang="ko-KR" altLang="en-US" sz="1600" dirty="0"/>
              <a:t>심화 발음 연습 페이지 구현</a:t>
            </a:r>
            <a:endParaRPr lang="en-US" altLang="ko-KR" sz="1600" dirty="0"/>
          </a:p>
          <a:p>
            <a:r>
              <a:rPr lang="ko-KR" altLang="en-US" sz="1600" dirty="0"/>
              <a:t>화면 디자인은 크게 신경 쓰지 않고 개발 합니다</a:t>
            </a:r>
            <a:r>
              <a:rPr lang="en-US" altLang="ko-KR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440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F4E260-B79D-41D8-90EB-C84807CD77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86AD50-C6DC-4D98-A467-9AC1F3C2D8D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41208F6-8B1C-4098-9388-150BC8E447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AC7C8-848C-4F98-B01D-289408E2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latinLnBrk="0"/>
            <a:r>
              <a:rPr lang="ko-KR" alt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앱 개발</a:t>
            </a:r>
            <a:endParaRPr lang="en-US" sz="5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A3DC0-7D01-4F4D-92FE-3B35D85CE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8215" y="4578114"/>
            <a:ext cx="5956353" cy="12472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 latinLnBrk="0">
              <a:buNone/>
            </a:pPr>
            <a:r>
              <a:rPr lang="ko-KR" alt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실습</a:t>
            </a:r>
            <a:endParaRPr lang="en-US" sz="24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472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65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>
                <a:solidFill>
                  <a:schemeClr val="accent1"/>
                </a:solidFill>
              </a:rPr>
              <a:t>환경 및 준비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ko" altLang="en-US" sz="2400" dirty="0"/>
              <a:t>가능하면 모두 영문 버전 </a:t>
            </a:r>
            <a:r>
              <a:rPr lang="ko-KR" altLang="en-US" sz="2400" dirty="0"/>
              <a:t>사용을 추천</a:t>
            </a:r>
            <a:endParaRPr lang="en-US" sz="2400" dirty="0"/>
          </a:p>
          <a:p>
            <a:r>
              <a:rPr lang="en-US" sz="2400" dirty="0"/>
              <a:t>Windows 10 version 1709 (16299.125)</a:t>
            </a:r>
          </a:p>
          <a:p>
            <a:pPr lvl="1"/>
            <a:r>
              <a:rPr lang="ko-KR" altLang="en-US" dirty="0"/>
              <a:t>가능 하면 최신 버전으로</a:t>
            </a:r>
            <a:r>
              <a:rPr lang="en-US" altLang="ko-KR" dirty="0"/>
              <a:t>..</a:t>
            </a:r>
            <a:endParaRPr lang="en-US" dirty="0"/>
          </a:p>
          <a:p>
            <a:r>
              <a:rPr lang="en-US" sz="2400" dirty="0"/>
              <a:t>Visual Studio 2017 version 15.5.2</a:t>
            </a:r>
          </a:p>
          <a:p>
            <a:pPr lvl="1"/>
            <a:r>
              <a:rPr lang="ko-KR" altLang="en-US" dirty="0"/>
              <a:t>가능 하면 최신 버전으로</a:t>
            </a:r>
            <a:r>
              <a:rPr lang="en-US" altLang="ko-KR" dirty="0"/>
              <a:t>..</a:t>
            </a:r>
          </a:p>
          <a:p>
            <a:r>
              <a:rPr lang="en-US" altLang="ko-KR" dirty="0"/>
              <a:t>Windows</a:t>
            </a:r>
            <a:r>
              <a:rPr lang="ko-KR" altLang="en-US" dirty="0"/>
              <a:t> </a:t>
            </a:r>
            <a:r>
              <a:rPr lang="en-US" altLang="ko-KR" dirty="0"/>
              <a:t>10</a:t>
            </a:r>
            <a:r>
              <a:rPr lang="ko-KR" altLang="en-US" dirty="0"/>
              <a:t> </a:t>
            </a:r>
            <a:r>
              <a:rPr lang="en-US" altLang="ko-KR" dirty="0"/>
              <a:t>IoT</a:t>
            </a:r>
            <a:r>
              <a:rPr lang="ko-KR" altLang="en-US" dirty="0"/>
              <a:t> </a:t>
            </a:r>
            <a:r>
              <a:rPr lang="en-US" altLang="ko-KR" dirty="0"/>
              <a:t>Core</a:t>
            </a:r>
            <a:r>
              <a:rPr lang="ko-KR" altLang="en-US" dirty="0"/>
              <a:t> </a:t>
            </a:r>
            <a:r>
              <a:rPr lang="en-US" altLang="ko-KR" dirty="0"/>
              <a:t>version</a:t>
            </a:r>
            <a:r>
              <a:rPr lang="ko-KR" altLang="en-US" dirty="0"/>
              <a:t> </a:t>
            </a:r>
            <a:r>
              <a:rPr lang="en-US" altLang="ko-KR" dirty="0"/>
              <a:t>10.0.16299.15</a:t>
            </a:r>
          </a:p>
          <a:p>
            <a:r>
              <a:rPr lang="ko-KR" altLang="en-US" dirty="0"/>
              <a:t>라즈베리파이</a:t>
            </a:r>
            <a:r>
              <a:rPr lang="en-US" altLang="ko-KR" dirty="0"/>
              <a:t>3</a:t>
            </a:r>
          </a:p>
          <a:p>
            <a:r>
              <a:rPr lang="en-US" dirty="0"/>
              <a:t>USB </a:t>
            </a:r>
            <a:r>
              <a:rPr lang="ko-KR" altLang="en-US" dirty="0"/>
              <a:t>마이크</a:t>
            </a:r>
            <a:r>
              <a:rPr lang="en-US" altLang="ko-KR" dirty="0"/>
              <a:t>, Headset, </a:t>
            </a:r>
            <a:r>
              <a:rPr lang="ko-KR" altLang="en-US" dirty="0"/>
              <a:t>웹 캠 등 음성 녹음 장치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68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69DA212-8847-40F0-8E5E-D151D53E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>
                <a:solidFill>
                  <a:schemeClr val="accent1"/>
                </a:solidFill>
              </a:rPr>
              <a:t>참고 자료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4F864-B54B-442B-B8C1-42B63CFC6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b="0" dirty="0">
                <a:hlinkClick r:id="rId2"/>
              </a:rPr>
              <a:t>Windows 10 IoT Core</a:t>
            </a:r>
            <a:endParaRPr lang="en-US" b="0" dirty="0"/>
          </a:p>
          <a:p>
            <a:r>
              <a:rPr lang="en-US" altLang="ko-KR" sz="2000" b="0" dirty="0">
                <a:hlinkClick r:id="rId3"/>
              </a:rPr>
              <a:t>Microsoft/Windows-</a:t>
            </a:r>
            <a:r>
              <a:rPr lang="en-US" altLang="ko-KR" sz="2000" b="0" dirty="0" err="1">
                <a:hlinkClick r:id="rId3"/>
              </a:rPr>
              <a:t>iotcore</a:t>
            </a:r>
            <a:r>
              <a:rPr lang="en-US" altLang="ko-KR" sz="2000" b="0" dirty="0">
                <a:hlinkClick r:id="rId3"/>
              </a:rPr>
              <a:t>-samples</a:t>
            </a:r>
          </a:p>
          <a:p>
            <a:r>
              <a:rPr lang="en-US" altLang="ko-KR" sz="2000" b="0" dirty="0">
                <a:hlinkClick r:id="rId4"/>
              </a:rPr>
              <a:t>Microsoft/Windows-universal-samples</a:t>
            </a:r>
            <a:endParaRPr lang="en-US" altLang="ko-KR" sz="2000" b="0" dirty="0">
              <a:hlinkClick r:id="rId3"/>
            </a:endParaRPr>
          </a:p>
          <a:p>
            <a:r>
              <a:rPr lang="en-US" altLang="ko-KR" sz="2000" b="0" dirty="0">
                <a:hlinkClick r:id="rId5"/>
              </a:rPr>
              <a:t>Speech interactions</a:t>
            </a:r>
            <a:endParaRPr lang="en-US" altLang="ko-KR" sz="2000" b="0" dirty="0"/>
          </a:p>
          <a:p>
            <a:r>
              <a:rPr lang="en-US" altLang="ko-KR" sz="2000" b="0" dirty="0">
                <a:hlinkClick r:id="rId6"/>
              </a:rPr>
              <a:t>Microsoft Speech Platform</a:t>
            </a:r>
            <a:endParaRPr lang="en-US" altLang="ko-KR" sz="2000" b="0" dirty="0"/>
          </a:p>
          <a:p>
            <a:r>
              <a:rPr lang="en-US" altLang="ko-KR" sz="2000" b="0" dirty="0">
                <a:hlinkClick r:id="rId7"/>
              </a:rPr>
              <a:t>Bing Speech API</a:t>
            </a:r>
            <a:endParaRPr lang="en-US" altLang="ko-KR" sz="2000" b="0" dirty="0"/>
          </a:p>
          <a:p>
            <a:r>
              <a:rPr lang="ko-KR" altLang="en-US" sz="2000" b="0" dirty="0">
                <a:hlinkClick r:id="rId8"/>
              </a:rPr>
              <a:t>라즈베리파이에서 한글 음성 인식하기</a:t>
            </a:r>
            <a:endParaRPr lang="en-US" altLang="ko-KR" sz="2000" b="0" dirty="0"/>
          </a:p>
          <a:p>
            <a:r>
              <a:rPr lang="ko-KR" altLang="en-US" sz="2000" b="0" dirty="0">
                <a:hlinkClick r:id="rId9"/>
              </a:rPr>
              <a:t>소스</a:t>
            </a:r>
            <a:endParaRPr lang="en-US" altLang="ko-KR" sz="2000" b="0" dirty="0"/>
          </a:p>
        </p:txBody>
      </p:sp>
    </p:spTree>
    <p:extLst>
      <p:ext uri="{BB962C8B-B14F-4D97-AF65-F5344CB8AC3E}">
        <p14:creationId xmlns:p14="http://schemas.microsoft.com/office/powerpoint/2010/main" val="221462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9D5B4A-E7DC-401A-ABFC-8BBA136B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Speech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Recognition 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F745C-1123-4503-9105-5C6D06CF7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1700" dirty="0"/>
              <a:t>Predefined grammars(</a:t>
            </a:r>
            <a:r>
              <a:rPr lang="en-US" sz="1700" dirty="0" err="1"/>
              <a:t>SpeechRecognitionTopicConstraint</a:t>
            </a:r>
            <a:r>
              <a:rPr lang="en-US" sz="1700" dirty="0"/>
              <a:t>)</a:t>
            </a:r>
          </a:p>
          <a:p>
            <a:pPr lvl="1"/>
            <a:r>
              <a:rPr lang="ko-KR" altLang="en-US" sz="1700" dirty="0"/>
              <a:t>사전 정의 된 받아쓰기 및 웹 검색 문법은 크기가 크고 온라인 </a:t>
            </a:r>
            <a:r>
              <a:rPr lang="en-US" altLang="ko-KR" sz="1700" dirty="0"/>
              <a:t>(</a:t>
            </a:r>
            <a:r>
              <a:rPr lang="ko-KR" altLang="en-US" sz="1700" dirty="0"/>
              <a:t>장치가 아님</a:t>
            </a:r>
            <a:r>
              <a:rPr lang="en-US" altLang="ko-KR" sz="1700" dirty="0"/>
              <a:t>)</a:t>
            </a:r>
            <a:r>
              <a:rPr lang="ko-KR" altLang="en-US" sz="1700" dirty="0"/>
              <a:t>이기 때문에 성능이 장치에 설치된 사용자 지정 문법만큼 빠르지 않을 수 있습니다</a:t>
            </a:r>
            <a:r>
              <a:rPr lang="en-US" altLang="ko-KR" sz="1700" dirty="0"/>
              <a:t>.</a:t>
            </a:r>
            <a:endParaRPr lang="en-US" sz="1700" dirty="0"/>
          </a:p>
          <a:p>
            <a:pPr lvl="1"/>
            <a:r>
              <a:rPr lang="en-US" sz="1700" dirty="0"/>
              <a:t>Predefined dictation(Dictation)</a:t>
            </a:r>
          </a:p>
          <a:p>
            <a:pPr lvl="2"/>
            <a:r>
              <a:rPr lang="ko-KR" altLang="en-US" sz="1700" dirty="0"/>
              <a:t>사용자가 특정 언어로 말할 수있는 대부분의 단어와 구를 인식 할 수 있으며 짧은 구를 인식하도록 최적화되어 있습니다</a:t>
            </a:r>
            <a:r>
              <a:rPr lang="en-US" altLang="ko-KR" sz="1700" dirty="0"/>
              <a:t>. </a:t>
            </a:r>
            <a:r>
              <a:rPr lang="ko-KR" altLang="en-US" sz="1700" dirty="0"/>
              <a:t>자유 텍스트 받아쓰기는 사용자가 말할 수있는 사물의 종류를 제한하고 싶지 않을 때 유용합니다</a:t>
            </a:r>
            <a:r>
              <a:rPr lang="en-US" altLang="ko-KR" sz="1700" dirty="0"/>
              <a:t>. </a:t>
            </a:r>
            <a:r>
              <a:rPr lang="ko-KR" altLang="en-US" sz="1700" dirty="0"/>
              <a:t>일반적인 용도로는 노트를 작성하거나 메시지 내용을 지시하는 것</a:t>
            </a:r>
            <a:endParaRPr lang="en-US" sz="1700" dirty="0"/>
          </a:p>
          <a:p>
            <a:pPr lvl="1"/>
            <a:r>
              <a:rPr lang="en-US" sz="1700" dirty="0"/>
              <a:t>Web-search grammars(</a:t>
            </a:r>
            <a:r>
              <a:rPr lang="en-US" sz="1700" dirty="0" err="1"/>
              <a:t>WebSearch</a:t>
            </a:r>
            <a:r>
              <a:rPr lang="en-US" sz="1700" dirty="0"/>
              <a:t>)</a:t>
            </a:r>
          </a:p>
          <a:p>
            <a:pPr lvl="2"/>
            <a:r>
              <a:rPr lang="ko-KR" altLang="en-US" sz="1700" dirty="0"/>
              <a:t>받아쓰기 문법과 마찬가지로 웹 검색 문법에는 사용자가 말할 수있는 수많은 단어와 구가 들어 있습니다</a:t>
            </a:r>
            <a:r>
              <a:rPr lang="en-US" altLang="ko-KR" sz="1700" dirty="0"/>
              <a:t>. </a:t>
            </a:r>
            <a:r>
              <a:rPr lang="ko-KR" altLang="en-US" sz="1700" dirty="0"/>
              <a:t>그러나 사람들이 일반적으로 웹을 검색 할 때 사용하는 용어를 인식하도록 최적화되어 있습니다</a:t>
            </a:r>
            <a:r>
              <a:rPr lang="en-US" altLang="ko-KR" sz="1700" dirty="0"/>
              <a:t>.</a:t>
            </a:r>
          </a:p>
          <a:p>
            <a:pPr lvl="1"/>
            <a:r>
              <a:rPr lang="en-US" sz="2100" dirty="0" err="1"/>
              <a:t>FormFilling</a:t>
            </a:r>
            <a:endParaRPr lang="en-US" sz="2100" dirty="0"/>
          </a:p>
          <a:p>
            <a:pPr lvl="2"/>
            <a:r>
              <a:rPr lang="ko-KR" altLang="en-US" sz="1700" dirty="0"/>
              <a:t>양식 입력을 지원합니다</a:t>
            </a:r>
            <a:r>
              <a:rPr lang="en-US" altLang="ko-KR" sz="1700" dirty="0"/>
              <a:t>.</a:t>
            </a:r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193422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D408EC-0824-44B0-AB6A-0494314C5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Speech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Recognition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54C83-42AE-4613-A966-6B23BE1B9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lnSpcReduction="10000"/>
          </a:bodyPr>
          <a:lstStyle/>
          <a:p>
            <a:r>
              <a:rPr lang="en-US" sz="1900" dirty="0"/>
              <a:t>Custom grammars</a:t>
            </a:r>
          </a:p>
          <a:p>
            <a:pPr lvl="1"/>
            <a:r>
              <a:rPr lang="en-US" sz="1900" dirty="0"/>
              <a:t>Programmatic list constraints(</a:t>
            </a:r>
            <a:r>
              <a:rPr lang="en-US" sz="1900" dirty="0" err="1"/>
              <a:t>SpeechRecognitionListConstraint</a:t>
            </a:r>
            <a:r>
              <a:rPr lang="en-US" sz="1900" dirty="0"/>
              <a:t>)</a:t>
            </a:r>
          </a:p>
          <a:p>
            <a:pPr lvl="2"/>
            <a:r>
              <a:rPr lang="ko-KR" altLang="en-US" sz="1900" dirty="0"/>
              <a:t>프로그래밍 방식의 목록 제약 조건은 단어 또는 구 목록을 사용하여 간단한 문법을 만드는  방법을 제공합니다</a:t>
            </a:r>
            <a:r>
              <a:rPr lang="en-US" altLang="ko-KR" sz="1900" dirty="0"/>
              <a:t>. </a:t>
            </a:r>
            <a:r>
              <a:rPr lang="ko-KR" altLang="en-US" sz="1900" dirty="0"/>
              <a:t>목록 제약 조건은 짧고 뚜렷한 구를 인식하는 데 적합합니다</a:t>
            </a:r>
            <a:r>
              <a:rPr lang="en-US" altLang="ko-KR" sz="1900" dirty="0"/>
              <a:t>. </a:t>
            </a:r>
            <a:r>
              <a:rPr lang="ko-KR" altLang="en-US" sz="1900" dirty="0"/>
              <a:t>문법의 모든 단어를 명시 적으로 지정하면 음성 인식 엔진이 일치를 확인하기 위해 음성을 처리해야하므로 인식 정확도가 향상됩니다</a:t>
            </a:r>
            <a:r>
              <a:rPr lang="en-US" altLang="ko-KR" sz="1900" dirty="0"/>
              <a:t>. </a:t>
            </a:r>
            <a:r>
              <a:rPr lang="ko-KR" altLang="en-US" sz="1900" dirty="0"/>
              <a:t>목록을 프로그래밍 방식으로 업데이트 할 수도 있습니다</a:t>
            </a:r>
            <a:r>
              <a:rPr lang="en-US" altLang="ko-KR" sz="1900" dirty="0"/>
              <a:t>.</a:t>
            </a:r>
            <a:endParaRPr lang="en-US" sz="1900" dirty="0"/>
          </a:p>
          <a:p>
            <a:pPr lvl="1"/>
            <a:r>
              <a:rPr lang="en-US" sz="1900" dirty="0"/>
              <a:t>SRGS grammar(</a:t>
            </a:r>
            <a:r>
              <a:rPr lang="en-US" sz="1900" dirty="0" err="1"/>
              <a:t>SpeechRecognitionGrammarFileConstraint</a:t>
            </a:r>
            <a:r>
              <a:rPr lang="en-US" sz="1900" dirty="0"/>
              <a:t>)</a:t>
            </a:r>
          </a:p>
          <a:p>
            <a:pPr lvl="2"/>
            <a:r>
              <a:rPr lang="en-US" altLang="ko-KR" sz="1900" dirty="0"/>
              <a:t>SRGS </a:t>
            </a:r>
            <a:r>
              <a:rPr lang="ko-KR" altLang="en-US" sz="1900" dirty="0"/>
              <a:t>문법은 프로그래밍 방식의 목록 제약과 달리 </a:t>
            </a:r>
            <a:r>
              <a:rPr lang="en-US" altLang="ko-KR" sz="1900" dirty="0"/>
              <a:t>SRGS </a:t>
            </a:r>
            <a:r>
              <a:rPr lang="ko-KR" altLang="en-US" sz="1900" dirty="0"/>
              <a:t>버전 </a:t>
            </a:r>
            <a:r>
              <a:rPr lang="en-US" altLang="ko-KR" sz="1900" dirty="0"/>
              <a:t>1.0</a:t>
            </a:r>
            <a:r>
              <a:rPr lang="ko-KR" altLang="en-US" sz="1900" dirty="0"/>
              <a:t>에 정의 된 </a:t>
            </a:r>
            <a:r>
              <a:rPr lang="en-US" altLang="ko-KR" sz="1900" dirty="0"/>
              <a:t>XML </a:t>
            </a:r>
            <a:r>
              <a:rPr lang="ko-KR" altLang="en-US" sz="1900" dirty="0"/>
              <a:t>형식을 사용하는 정적 문서입니다</a:t>
            </a:r>
            <a:r>
              <a:rPr lang="en-US" altLang="ko-KR" sz="1900" dirty="0"/>
              <a:t>. SRGS </a:t>
            </a:r>
            <a:r>
              <a:rPr lang="ko-KR" altLang="en-US" sz="1900" dirty="0"/>
              <a:t>문법은 한 번의 인식으로 여러 가지 의미를 포착 할 수 있도록함으로써 음성 인식 경험을 최대한 제어합니다</a:t>
            </a:r>
            <a:r>
              <a:rPr lang="en-US" altLang="ko-KR" sz="1900" dirty="0"/>
              <a:t>.</a:t>
            </a:r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52763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0CDC32-9ED9-4ED2-A1D6-1B40239CC7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6311" b="12198"/>
          <a:stretch/>
        </p:blipFill>
        <p:spPr>
          <a:xfrm>
            <a:off x="6430151" y="1690688"/>
            <a:ext cx="4316871" cy="4728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F8863-3311-4C1F-B356-1841030A5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Speech Recognition </a:t>
            </a:r>
            <a:r>
              <a:rPr lang="ko-KR" altLang="en-US"/>
              <a:t>기초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64835-7A50-4F81-9BF7-358BB2046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3650" cy="4351338"/>
          </a:xfrm>
        </p:spPr>
        <p:txBody>
          <a:bodyPr>
            <a:normAutofit/>
          </a:bodyPr>
          <a:lstStyle/>
          <a:p>
            <a:r>
              <a:rPr lang="en-US" sz="1700" dirty="0"/>
              <a:t>Important</a:t>
            </a:r>
            <a:r>
              <a:rPr lang="ko-KR" altLang="en-US" sz="1700" dirty="0"/>
              <a:t> </a:t>
            </a:r>
            <a:r>
              <a:rPr lang="en-US" altLang="ko-KR" sz="1700" dirty="0"/>
              <a:t>APIs</a:t>
            </a:r>
          </a:p>
          <a:p>
            <a:pPr lvl="1"/>
            <a:r>
              <a:rPr lang="en-US" sz="1700" dirty="0" err="1"/>
              <a:t>Windows.Media.SpeechRecognition</a:t>
            </a:r>
            <a:endParaRPr lang="en-US" sz="1700" dirty="0"/>
          </a:p>
          <a:p>
            <a:r>
              <a:rPr lang="en-US" sz="1700" dirty="0"/>
              <a:t>Set up the audio feed</a:t>
            </a:r>
          </a:p>
          <a:p>
            <a:pPr lvl="1"/>
            <a:r>
              <a:rPr lang="en-US" sz="1700" dirty="0"/>
              <a:t>App capability declarations</a:t>
            </a:r>
          </a:p>
          <a:p>
            <a:r>
              <a:rPr lang="en-US" sz="2100" dirty="0"/>
              <a:t>Check </a:t>
            </a:r>
            <a:r>
              <a:rPr lang="en-US" sz="2100" dirty="0" err="1"/>
              <a:t>MicrophonePermission</a:t>
            </a:r>
            <a:endParaRPr lang="en-US" sz="2100" dirty="0"/>
          </a:p>
          <a:p>
            <a:r>
              <a:rPr lang="en-US" sz="2100" dirty="0"/>
              <a:t>Get </a:t>
            </a:r>
            <a:r>
              <a:rPr lang="en-US" sz="2100" dirty="0" err="1"/>
              <a:t>SystemSpeechLanguage</a:t>
            </a:r>
            <a:endParaRPr lang="en-US" sz="2100" dirty="0"/>
          </a:p>
          <a:p>
            <a:r>
              <a:rPr lang="en-US" sz="2100" dirty="0" err="1"/>
              <a:t>InitializeRecognizer</a:t>
            </a:r>
            <a:endParaRPr lang="en-US" sz="2100" dirty="0"/>
          </a:p>
          <a:p>
            <a:r>
              <a:rPr lang="en-US" sz="2100" dirty="0"/>
              <a:t>Start </a:t>
            </a:r>
            <a:r>
              <a:rPr lang="en-US" sz="2100" dirty="0" err="1"/>
              <a:t>Recoginizer</a:t>
            </a:r>
            <a:endParaRPr lang="en-US" sz="2100" dirty="0"/>
          </a:p>
          <a:p>
            <a:r>
              <a:rPr lang="en-US" sz="2100" dirty="0"/>
              <a:t>Speak a sentence</a:t>
            </a:r>
          </a:p>
          <a:p>
            <a:r>
              <a:rPr lang="en-US" sz="2100" dirty="0"/>
              <a:t>View results</a:t>
            </a:r>
          </a:p>
          <a:p>
            <a:endParaRPr lang="en-US" sz="21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0EDAC-83C1-4E49-900B-DB9F1B01D150}"/>
              </a:ext>
            </a:extLst>
          </p:cNvPr>
          <p:cNvSpPr/>
          <p:nvPr/>
        </p:nvSpPr>
        <p:spPr>
          <a:xfrm>
            <a:off x="6604000" y="4233333"/>
            <a:ext cx="835378" cy="2935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27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8692789-34BA-4282-B01F-229C7C00D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</a:rPr>
              <a:t>SpeechRecognizer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205EF-54DC-49D8-8201-82030983E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n-US" sz="2200"/>
              <a:t>SupportedTopicLanguages  </a:t>
            </a:r>
          </a:p>
          <a:p>
            <a:pPr lvl="1"/>
            <a:r>
              <a:rPr lang="ko-KR" altLang="en-US" sz="2200"/>
              <a:t>미리 정의된 문법 혹은 웹 서비스 문법을 지원하는 언어 목록을 반환</a:t>
            </a:r>
            <a:endParaRPr lang="en-US" altLang="ko-KR" sz="2200"/>
          </a:p>
          <a:p>
            <a:pPr lvl="1"/>
            <a:r>
              <a:rPr lang="ko-KR" altLang="en-US" sz="2200"/>
              <a:t>사용자가 문법을 작성할 필요없이 앱에 음성 인식을 제공합니다</a:t>
            </a:r>
            <a:r>
              <a:rPr lang="en-US" altLang="ko-KR" sz="2200"/>
              <a:t>. </a:t>
            </a:r>
            <a:r>
              <a:rPr lang="ko-KR" altLang="en-US" sz="2200"/>
              <a:t>이러한 문법을 사용할 때 원격 웹 서비스에서 음성 인식을 수행하고 그 결과를 장치에 반환합니다</a:t>
            </a:r>
            <a:endParaRPr lang="en-US" altLang="ko-KR" sz="2200"/>
          </a:p>
          <a:p>
            <a:r>
              <a:rPr lang="en-US" sz="2200"/>
              <a:t>SupportedGrammarLanguages </a:t>
            </a:r>
          </a:p>
          <a:p>
            <a:pPr lvl="1"/>
            <a:r>
              <a:rPr lang="en-US" sz="2200"/>
              <a:t>SpeechRecognitionGrammarFileConstraint</a:t>
            </a:r>
            <a:r>
              <a:rPr lang="ko-KR" altLang="en-US" sz="2200"/>
              <a:t>나 </a:t>
            </a:r>
            <a:r>
              <a:rPr lang="en-US" altLang="ko-KR" sz="2200"/>
              <a:t>SpeechRecognitionListConstraint </a:t>
            </a:r>
            <a:r>
              <a:rPr lang="ko-KR" altLang="en-US" sz="2200"/>
              <a:t>개체의 사용자 지정 문법 지원 언어 컬렉션을 가지고 옵니다</a:t>
            </a:r>
            <a:r>
              <a:rPr lang="en-US" altLang="ko-KR" sz="2200"/>
              <a:t>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07741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7614F703-B856-447C-AB81-C5C6EC764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8" b="2853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D81D3A-F4C6-4F8B-923C-CDC6EA0F2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sz="3700"/>
              <a:t>List of speech recognition supported languages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E74DF-87BD-4794-AAFD-3F5942391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dirty="0"/>
              <a:t>Speech Recognition is only available for the following languages: English (United States and United Kingdom), French, German, Japanese, Mandarin (Chinese Simplified and Chinese Traditional), and Spanish. </a:t>
            </a:r>
          </a:p>
          <a:p>
            <a:r>
              <a:rPr lang="ko-KR" altLang="en-US" b="0" dirty="0">
                <a:hlinkClick r:id="rId3"/>
              </a:rPr>
              <a:t>라즈베리파이에서 한글 음성 인식하기</a:t>
            </a:r>
            <a:endParaRPr lang="en-US" altLang="ko-KR" b="0" dirty="0"/>
          </a:p>
          <a:p>
            <a:r>
              <a:rPr lang="en-US" altLang="ko-KR" b="0" dirty="0">
                <a:hlinkClick r:id="rId4"/>
              </a:rPr>
              <a:t>Bing Speech API pricing</a:t>
            </a:r>
            <a:endParaRPr lang="en-US" altLang="ko-KR" b="0" dirty="0"/>
          </a:p>
          <a:p>
            <a:pPr lvl="1"/>
            <a:r>
              <a:rPr lang="en-US" altLang="ko-KR" dirty="0"/>
              <a:t>Bing Speech API—free, 5,000 transactions free per month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3DD464-4C63-4619-98CF-4761BE7D08D4}"/>
              </a:ext>
            </a:extLst>
          </p:cNvPr>
          <p:cNvSpPr/>
          <p:nvPr/>
        </p:nvSpPr>
        <p:spPr>
          <a:xfrm>
            <a:off x="7295847" y="3820597"/>
            <a:ext cx="719149" cy="228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F5851-8CC6-44B4-9950-618EA98AC4D5}"/>
              </a:ext>
            </a:extLst>
          </p:cNvPr>
          <p:cNvSpPr/>
          <p:nvPr/>
        </p:nvSpPr>
        <p:spPr>
          <a:xfrm>
            <a:off x="7295847" y="2438400"/>
            <a:ext cx="719149" cy="228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72689B-ECCD-49F2-94D4-491E1A9A13EA}"/>
              </a:ext>
            </a:extLst>
          </p:cNvPr>
          <p:cNvSpPr/>
          <p:nvPr/>
        </p:nvSpPr>
        <p:spPr>
          <a:xfrm>
            <a:off x="8894492" y="3429000"/>
            <a:ext cx="719149" cy="228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CF94CE-C754-46DC-829F-58A3582EDD80}"/>
              </a:ext>
            </a:extLst>
          </p:cNvPr>
          <p:cNvSpPr/>
          <p:nvPr/>
        </p:nvSpPr>
        <p:spPr>
          <a:xfrm>
            <a:off x="7868124" y="5809862"/>
            <a:ext cx="719149" cy="228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3D09C1-9A11-4387-973A-47DE709391EB}"/>
              </a:ext>
            </a:extLst>
          </p:cNvPr>
          <p:cNvSpPr/>
          <p:nvPr/>
        </p:nvSpPr>
        <p:spPr>
          <a:xfrm>
            <a:off x="9863839" y="3314555"/>
            <a:ext cx="719149" cy="228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A931EC-D851-415D-8BCA-AE953DFD674E}"/>
              </a:ext>
            </a:extLst>
          </p:cNvPr>
          <p:cNvSpPr/>
          <p:nvPr/>
        </p:nvSpPr>
        <p:spPr>
          <a:xfrm>
            <a:off x="7774819" y="1554525"/>
            <a:ext cx="719149" cy="228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7213F2-AFB8-4C91-AA3C-A93C2D3ED7E2}"/>
              </a:ext>
            </a:extLst>
          </p:cNvPr>
          <p:cNvSpPr/>
          <p:nvPr/>
        </p:nvSpPr>
        <p:spPr>
          <a:xfrm>
            <a:off x="9613641" y="4823459"/>
            <a:ext cx="719149" cy="228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784875-7963-4719-A17C-980A4136ADD3}"/>
              </a:ext>
            </a:extLst>
          </p:cNvPr>
          <p:cNvSpPr/>
          <p:nvPr/>
        </p:nvSpPr>
        <p:spPr>
          <a:xfrm>
            <a:off x="9473334" y="3657888"/>
            <a:ext cx="719149" cy="22888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32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E78D95D-334E-43C6-8BBB-365E09E1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ko-KR" altLang="en-US" dirty="0">
                <a:solidFill>
                  <a:schemeClr val="accent1"/>
                </a:solidFill>
              </a:rPr>
              <a:t>영어 말하기 연습 앱 개발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8F1C0-B9B1-4FC0-9B8F-5A139EF3F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ko-KR" altLang="en-US" sz="2000"/>
              <a:t>목표 </a:t>
            </a:r>
            <a:r>
              <a:rPr lang="en-US" altLang="ko-KR" sz="2000"/>
              <a:t>:</a:t>
            </a:r>
          </a:p>
          <a:p>
            <a:pPr lvl="1"/>
            <a:r>
              <a:rPr lang="ko-KR" altLang="en-US" sz="2000"/>
              <a:t>기초 영어 말하기 연습을 하는 앱 개발</a:t>
            </a:r>
            <a:endParaRPr lang="en-US" altLang="ko-KR" sz="2000"/>
          </a:p>
          <a:p>
            <a:r>
              <a:rPr lang="ko-KR" altLang="en-US" sz="2000"/>
              <a:t>내용 </a:t>
            </a:r>
            <a:r>
              <a:rPr lang="en-US" altLang="ko-KR" sz="2000"/>
              <a:t>:</a:t>
            </a:r>
          </a:p>
          <a:p>
            <a:pPr lvl="1"/>
            <a:r>
              <a:rPr lang="ko-KR" altLang="en-US" sz="2000"/>
              <a:t>한글로 된 하나의 문장이 화면에 표시되면</a:t>
            </a:r>
            <a:r>
              <a:rPr lang="en-US" altLang="ko-KR" sz="2000"/>
              <a:t>, </a:t>
            </a:r>
            <a:r>
              <a:rPr lang="ko-KR" altLang="en-US" sz="2000"/>
              <a:t>해당 문장에 맞는 영어를 이야기 한다</a:t>
            </a:r>
            <a:r>
              <a:rPr lang="en-US" altLang="ko-KR" sz="2000"/>
              <a:t>. </a:t>
            </a:r>
          </a:p>
          <a:p>
            <a:r>
              <a:rPr lang="ko-KR" altLang="en-US" sz="2000"/>
              <a:t>효과 </a:t>
            </a:r>
            <a:r>
              <a:rPr lang="en-US" altLang="ko-KR" sz="2000"/>
              <a:t>:</a:t>
            </a:r>
          </a:p>
          <a:p>
            <a:pPr lvl="1"/>
            <a:r>
              <a:rPr lang="ko-KR" altLang="en-US" sz="2000"/>
              <a:t>내 발음이 얼마나 정확한지 확인 할 수 있음</a:t>
            </a:r>
            <a:endParaRPr lang="en-US" altLang="ko-KR" sz="2000"/>
          </a:p>
          <a:p>
            <a:r>
              <a:rPr lang="ko-KR" altLang="en-US" sz="2000"/>
              <a:t>기능 </a:t>
            </a:r>
            <a:r>
              <a:rPr lang="en-US" altLang="ko-KR" sz="2000"/>
              <a:t>:</a:t>
            </a:r>
          </a:p>
          <a:p>
            <a:pPr lvl="1"/>
            <a:r>
              <a:rPr lang="en-US" sz="2000"/>
              <a:t>1. ListConstraint</a:t>
            </a:r>
            <a:r>
              <a:rPr lang="ko-KR" altLang="en-US" sz="2000"/>
              <a:t>를 이용해서 학습할 문장을 입력하고</a:t>
            </a:r>
            <a:r>
              <a:rPr lang="en-US" altLang="ko-KR" sz="2000"/>
              <a:t>, </a:t>
            </a:r>
            <a:r>
              <a:rPr lang="ko-KR" altLang="en-US" sz="2000"/>
              <a:t>랜덤하게 하나씩 출력해서 발음이 맞는지 확인 </a:t>
            </a:r>
            <a:r>
              <a:rPr lang="en-US" altLang="ko-KR" sz="2000"/>
              <a:t>– </a:t>
            </a:r>
            <a:r>
              <a:rPr lang="ko-KR" altLang="en-US" sz="2000"/>
              <a:t>제공한 문장에서만 찾음</a:t>
            </a:r>
            <a:endParaRPr lang="en-US" altLang="ko-KR" sz="2000"/>
          </a:p>
          <a:p>
            <a:pPr lvl="1"/>
            <a:r>
              <a:rPr lang="en-US" sz="2000"/>
              <a:t>2. Predefined dictation </a:t>
            </a:r>
            <a:r>
              <a:rPr lang="ko-KR" altLang="en-US" sz="2000"/>
              <a:t>을 이용해서 좀더 정확한 발음 확인 </a:t>
            </a:r>
            <a:r>
              <a:rPr lang="en-US" altLang="ko-KR" sz="2000"/>
              <a:t>– free-text </a:t>
            </a:r>
            <a:r>
              <a:rPr lang="ko-KR" altLang="en-US" sz="2000"/>
              <a:t>검색이기 때문에 좀더 정확한 발음이 필요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62425902"/>
      </p:ext>
    </p:extLst>
  </p:cSld>
  <p:clrMapOvr>
    <a:masterClrMapping/>
  </p:clrMapOvr>
</p:sld>
</file>

<file path=ppt/theme/theme1.xml><?xml version="1.0" encoding="utf-8"?>
<a:theme xmlns:a="http://schemas.openxmlformats.org/drawingml/2006/main" name="150131MS_ComCam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107f6872-8ad1-4a9b-b86e-6dfb42ff5669" Revision="1" Stencil="System.MyShapes" StencilVersion="1.0"/>
</Control>
</file>

<file path=customXml/itemProps1.xml><?xml version="1.0" encoding="utf-8"?>
<ds:datastoreItem xmlns:ds="http://schemas.openxmlformats.org/officeDocument/2006/customXml" ds:itemID="{ADFE51D3-7093-48EF-A6C7-F29ADC02B02F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2015ComCamp_Template</Template>
  <TotalTime>8872</TotalTime>
  <Words>671</Words>
  <Application>Microsoft Office PowerPoint</Application>
  <PresentationFormat>Widescreen</PresentationFormat>
  <Paragraphs>92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나눔고딕</vt:lpstr>
      <vt:lpstr>나눔고딕 ExtraBold</vt:lpstr>
      <vt:lpstr>맑은 고딕</vt:lpstr>
      <vt:lpstr>Arial</vt:lpstr>
      <vt:lpstr>Calibri</vt:lpstr>
      <vt:lpstr>Segoe UI</vt:lpstr>
      <vt:lpstr>150131MS_ComCamp</vt:lpstr>
      <vt:lpstr>Windows 10 IoT Core  Speech Recognition</vt:lpstr>
      <vt:lpstr>환경 및 준비</vt:lpstr>
      <vt:lpstr>참고 자료</vt:lpstr>
      <vt:lpstr>Speech  Recognition Constraints</vt:lpstr>
      <vt:lpstr>Speech  Recognition  Constraints</vt:lpstr>
      <vt:lpstr>Speech Recognition 기초</vt:lpstr>
      <vt:lpstr>SpeechRecognizer</vt:lpstr>
      <vt:lpstr>List of speech recognition supported languages</vt:lpstr>
      <vt:lpstr>영어 말하기 연습 앱 개발</vt:lpstr>
      <vt:lpstr>PC 환경 설정 확인</vt:lpstr>
      <vt:lpstr>앱 개발 순서</vt:lpstr>
      <vt:lpstr>앱 개발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Todo list Universal app</dc:title>
  <dc:creator>MunChan Park</dc:creator>
  <cp:lastModifiedBy>MunChan Park</cp:lastModifiedBy>
  <cp:revision>159</cp:revision>
  <dcterms:created xsi:type="dcterms:W3CDTF">2015-06-29T12:46:34Z</dcterms:created>
  <dcterms:modified xsi:type="dcterms:W3CDTF">2018-01-08T19:28:59Z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