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73" r:id="rId6"/>
    <p:sldId id="291" r:id="rId7"/>
    <p:sldId id="290" r:id="rId8"/>
    <p:sldId id="292" r:id="rId9"/>
    <p:sldId id="294" r:id="rId10"/>
    <p:sldId id="295" r:id="rId11"/>
    <p:sldId id="293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2" autoAdjust="0"/>
    <p:restoredTop sz="93898" autoAdjust="0"/>
  </p:normalViewPr>
  <p:slideViewPr>
    <p:cSldViewPr snapToGrid="0">
      <p:cViewPr varScale="1">
        <p:scale>
          <a:sx n="105" d="100"/>
          <a:sy n="105" d="100"/>
        </p:scale>
        <p:origin x="66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3FDB3-F8D8-4AB8-BEA1-7B0E4332E47F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B0358-218D-4293-834C-1D8D9D54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1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B0358-218D-4293-834C-1D8D9D547F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2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E9E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7197" y="-2232158"/>
            <a:ext cx="10107797" cy="10107797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5D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00971" y="3671442"/>
            <a:ext cx="7365072" cy="1182044"/>
          </a:xfrm>
        </p:spPr>
        <p:txBody>
          <a:bodyPr anchor="b">
            <a:normAutofit/>
          </a:bodyPr>
          <a:lstStyle>
            <a:lvl1pPr algn="l">
              <a:defRPr sz="4400" b="1" spc="-150">
                <a:solidFill>
                  <a:srgbClr val="1A6EC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0971" y="4946573"/>
            <a:ext cx="7365072" cy="636296"/>
          </a:xfrm>
        </p:spPr>
        <p:txBody>
          <a:bodyPr anchor="ctr"/>
          <a:lstStyle>
            <a:lvl1pPr marL="0" indent="0" algn="l">
              <a:buNone/>
              <a:defRPr sz="2400" b="1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직사각형 14"/>
          <p:cNvSpPr/>
          <p:nvPr/>
        </p:nvSpPr>
        <p:spPr>
          <a:xfrm>
            <a:off x="482475" y="505446"/>
            <a:ext cx="4687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i="0" dirty="0">
                <a:solidFill>
                  <a:srgbClr val="2F488D"/>
                </a:solidFill>
                <a:effectLst/>
                <a:latin typeface="+mn-ea"/>
                <a:ea typeface="+mn-ea"/>
              </a:rPr>
              <a:t>Microsoft MVP</a:t>
            </a:r>
            <a:endParaRPr lang="ko-KR" altLang="en-US" sz="2800" b="1" spc="-150" dirty="0">
              <a:solidFill>
                <a:srgbClr val="2F488D"/>
              </a:solidFill>
              <a:latin typeface="+mn-ea"/>
              <a:ea typeface="+mn-ea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4656597" y="-345732"/>
            <a:ext cx="8431039" cy="8508391"/>
            <a:chOff x="4656597" y="-345732"/>
            <a:chExt cx="8431039" cy="8508391"/>
          </a:xfrm>
        </p:grpSpPr>
        <p:sp>
          <p:nvSpPr>
            <p:cNvPr id="10" name="자유형 9"/>
            <p:cNvSpPr/>
            <p:nvPr userDrawn="1"/>
          </p:nvSpPr>
          <p:spPr>
            <a:xfrm>
              <a:off x="4656597" y="-345732"/>
              <a:ext cx="3303639" cy="1887794"/>
            </a:xfrm>
            <a:custGeom>
              <a:avLst/>
              <a:gdLst>
                <a:gd name="connsiteX0" fmla="*/ 176981 w 3303639"/>
                <a:gd name="connsiteY0" fmla="*/ 294968 h 1887794"/>
                <a:gd name="connsiteX1" fmla="*/ 1268361 w 3303639"/>
                <a:gd name="connsiteY1" fmla="*/ 1887794 h 1887794"/>
                <a:gd name="connsiteX2" fmla="*/ 3303639 w 3303639"/>
                <a:gd name="connsiteY2" fmla="*/ 1268362 h 1887794"/>
                <a:gd name="connsiteX3" fmla="*/ 0 w 3303639"/>
                <a:gd name="connsiteY3" fmla="*/ 0 h 1887794"/>
                <a:gd name="connsiteX4" fmla="*/ 176981 w 3303639"/>
                <a:gd name="connsiteY4" fmla="*/ 294968 h 188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639" h="1887794">
                  <a:moveTo>
                    <a:pt x="176981" y="294968"/>
                  </a:moveTo>
                  <a:lnTo>
                    <a:pt x="1268361" y="1887794"/>
                  </a:lnTo>
                  <a:lnTo>
                    <a:pt x="3303639" y="1268362"/>
                  </a:lnTo>
                  <a:lnTo>
                    <a:pt x="0" y="0"/>
                  </a:lnTo>
                  <a:lnTo>
                    <a:pt x="176981" y="294968"/>
                  </a:lnTo>
                  <a:close/>
                </a:path>
              </a:pathLst>
            </a:custGeom>
            <a:solidFill>
              <a:srgbClr val="011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자유형 10"/>
            <p:cNvSpPr/>
            <p:nvPr userDrawn="1"/>
          </p:nvSpPr>
          <p:spPr>
            <a:xfrm>
              <a:off x="5899355" y="556496"/>
              <a:ext cx="3687097" cy="1445342"/>
            </a:xfrm>
            <a:custGeom>
              <a:avLst/>
              <a:gdLst>
                <a:gd name="connsiteX0" fmla="*/ 0 w 3687097"/>
                <a:gd name="connsiteY0" fmla="*/ 973394 h 1445342"/>
                <a:gd name="connsiteX1" fmla="*/ 3687097 w 3687097"/>
                <a:gd name="connsiteY1" fmla="*/ 1445342 h 1445342"/>
                <a:gd name="connsiteX2" fmla="*/ 3185652 w 3687097"/>
                <a:gd name="connsiteY2" fmla="*/ 0 h 1445342"/>
                <a:gd name="connsiteX3" fmla="*/ 0 w 3687097"/>
                <a:gd name="connsiteY3" fmla="*/ 973394 h 144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097" h="1445342">
                  <a:moveTo>
                    <a:pt x="0" y="973394"/>
                  </a:moveTo>
                  <a:lnTo>
                    <a:pt x="3687097" y="1445342"/>
                  </a:lnTo>
                  <a:lnTo>
                    <a:pt x="3185652" y="0"/>
                  </a:lnTo>
                  <a:lnTo>
                    <a:pt x="0" y="973394"/>
                  </a:lnTo>
                  <a:close/>
                </a:path>
              </a:pathLst>
            </a:custGeom>
            <a:solidFill>
              <a:srgbClr val="1A6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자유형 11"/>
            <p:cNvSpPr/>
            <p:nvPr userDrawn="1"/>
          </p:nvSpPr>
          <p:spPr>
            <a:xfrm>
              <a:off x="9076075" y="522995"/>
              <a:ext cx="4011561" cy="7639664"/>
            </a:xfrm>
            <a:custGeom>
              <a:avLst/>
              <a:gdLst>
                <a:gd name="connsiteX0" fmla="*/ 0 w 4011561"/>
                <a:gd name="connsiteY0" fmla="*/ 0 h 7639664"/>
                <a:gd name="connsiteX1" fmla="*/ 2212258 w 4011561"/>
                <a:gd name="connsiteY1" fmla="*/ 7639664 h 7639664"/>
                <a:gd name="connsiteX2" fmla="*/ 4011561 w 4011561"/>
                <a:gd name="connsiteY2" fmla="*/ 5604387 h 7639664"/>
                <a:gd name="connsiteX3" fmla="*/ 0 w 4011561"/>
                <a:gd name="connsiteY3" fmla="*/ 0 h 7639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1561" h="7639664">
                  <a:moveTo>
                    <a:pt x="0" y="0"/>
                  </a:moveTo>
                  <a:lnTo>
                    <a:pt x="2212258" y="7639664"/>
                  </a:lnTo>
                  <a:lnTo>
                    <a:pt x="4011561" y="5604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213" y="505446"/>
            <a:ext cx="2289053" cy="9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1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Click icon to add picture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94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9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0114965" y="18161"/>
            <a:ext cx="2875637" cy="2902020"/>
            <a:chOff x="4656597" y="-345732"/>
            <a:chExt cx="8431039" cy="8508391"/>
          </a:xfrm>
        </p:grpSpPr>
        <p:sp>
          <p:nvSpPr>
            <p:cNvPr id="8" name="자유형 7"/>
            <p:cNvSpPr/>
            <p:nvPr userDrawn="1"/>
          </p:nvSpPr>
          <p:spPr>
            <a:xfrm>
              <a:off x="4656597" y="-345732"/>
              <a:ext cx="3303639" cy="1887794"/>
            </a:xfrm>
            <a:custGeom>
              <a:avLst/>
              <a:gdLst>
                <a:gd name="connsiteX0" fmla="*/ 176981 w 3303639"/>
                <a:gd name="connsiteY0" fmla="*/ 294968 h 1887794"/>
                <a:gd name="connsiteX1" fmla="*/ 1268361 w 3303639"/>
                <a:gd name="connsiteY1" fmla="*/ 1887794 h 1887794"/>
                <a:gd name="connsiteX2" fmla="*/ 3303639 w 3303639"/>
                <a:gd name="connsiteY2" fmla="*/ 1268362 h 1887794"/>
                <a:gd name="connsiteX3" fmla="*/ 0 w 3303639"/>
                <a:gd name="connsiteY3" fmla="*/ 0 h 1887794"/>
                <a:gd name="connsiteX4" fmla="*/ 176981 w 3303639"/>
                <a:gd name="connsiteY4" fmla="*/ 294968 h 188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639" h="1887794">
                  <a:moveTo>
                    <a:pt x="176981" y="294968"/>
                  </a:moveTo>
                  <a:lnTo>
                    <a:pt x="1268361" y="1887794"/>
                  </a:lnTo>
                  <a:lnTo>
                    <a:pt x="3303639" y="1268362"/>
                  </a:lnTo>
                  <a:lnTo>
                    <a:pt x="0" y="0"/>
                  </a:lnTo>
                  <a:lnTo>
                    <a:pt x="176981" y="294968"/>
                  </a:lnTo>
                  <a:close/>
                </a:path>
              </a:pathLst>
            </a:custGeom>
            <a:solidFill>
              <a:srgbClr val="011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자유형 8"/>
            <p:cNvSpPr/>
            <p:nvPr userDrawn="1"/>
          </p:nvSpPr>
          <p:spPr>
            <a:xfrm>
              <a:off x="5899355" y="556496"/>
              <a:ext cx="3687097" cy="1445342"/>
            </a:xfrm>
            <a:custGeom>
              <a:avLst/>
              <a:gdLst>
                <a:gd name="connsiteX0" fmla="*/ 0 w 3687097"/>
                <a:gd name="connsiteY0" fmla="*/ 973394 h 1445342"/>
                <a:gd name="connsiteX1" fmla="*/ 3687097 w 3687097"/>
                <a:gd name="connsiteY1" fmla="*/ 1445342 h 1445342"/>
                <a:gd name="connsiteX2" fmla="*/ 3185652 w 3687097"/>
                <a:gd name="connsiteY2" fmla="*/ 0 h 1445342"/>
                <a:gd name="connsiteX3" fmla="*/ 0 w 3687097"/>
                <a:gd name="connsiteY3" fmla="*/ 973394 h 144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097" h="1445342">
                  <a:moveTo>
                    <a:pt x="0" y="973394"/>
                  </a:moveTo>
                  <a:lnTo>
                    <a:pt x="3687097" y="1445342"/>
                  </a:lnTo>
                  <a:lnTo>
                    <a:pt x="3185652" y="0"/>
                  </a:lnTo>
                  <a:lnTo>
                    <a:pt x="0" y="973394"/>
                  </a:lnTo>
                  <a:close/>
                </a:path>
              </a:pathLst>
            </a:custGeom>
            <a:solidFill>
              <a:srgbClr val="1A6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자유형 9"/>
            <p:cNvSpPr/>
            <p:nvPr userDrawn="1"/>
          </p:nvSpPr>
          <p:spPr>
            <a:xfrm>
              <a:off x="9076075" y="522995"/>
              <a:ext cx="4011561" cy="7639664"/>
            </a:xfrm>
            <a:custGeom>
              <a:avLst/>
              <a:gdLst>
                <a:gd name="connsiteX0" fmla="*/ 0 w 4011561"/>
                <a:gd name="connsiteY0" fmla="*/ 0 h 7639664"/>
                <a:gd name="connsiteX1" fmla="*/ 2212258 w 4011561"/>
                <a:gd name="connsiteY1" fmla="*/ 7639664 h 7639664"/>
                <a:gd name="connsiteX2" fmla="*/ 4011561 w 4011561"/>
                <a:gd name="connsiteY2" fmla="*/ 5604387 h 7639664"/>
                <a:gd name="connsiteX3" fmla="*/ 0 w 4011561"/>
                <a:gd name="connsiteY3" fmla="*/ 0 h 7639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1561" h="7639664">
                  <a:moveTo>
                    <a:pt x="0" y="0"/>
                  </a:moveTo>
                  <a:lnTo>
                    <a:pt x="2212258" y="7639664"/>
                  </a:lnTo>
                  <a:lnTo>
                    <a:pt x="4011561" y="5604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2452" y="1"/>
            <a:ext cx="11297264" cy="1061883"/>
          </a:xfrm>
        </p:spPr>
        <p:txBody>
          <a:bodyPr/>
          <a:lstStyle>
            <a:lvl1pPr>
              <a:defRPr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2452" y="1268361"/>
            <a:ext cx="11297264" cy="4908602"/>
          </a:xfrm>
        </p:spPr>
        <p:txBody>
          <a:bodyPr/>
          <a:lstStyle>
            <a:lvl1pPr>
              <a:defRPr b="1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 b="1"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 b="1"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 b="1"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 b="1"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3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0114965" y="18161"/>
            <a:ext cx="2875637" cy="2902020"/>
            <a:chOff x="4656597" y="-345732"/>
            <a:chExt cx="8431039" cy="8508391"/>
          </a:xfrm>
        </p:grpSpPr>
        <p:sp>
          <p:nvSpPr>
            <p:cNvPr id="8" name="자유형 7"/>
            <p:cNvSpPr/>
            <p:nvPr userDrawn="1"/>
          </p:nvSpPr>
          <p:spPr>
            <a:xfrm>
              <a:off x="4656597" y="-345732"/>
              <a:ext cx="3303639" cy="1887794"/>
            </a:xfrm>
            <a:custGeom>
              <a:avLst/>
              <a:gdLst>
                <a:gd name="connsiteX0" fmla="*/ 176981 w 3303639"/>
                <a:gd name="connsiteY0" fmla="*/ 294968 h 1887794"/>
                <a:gd name="connsiteX1" fmla="*/ 1268361 w 3303639"/>
                <a:gd name="connsiteY1" fmla="*/ 1887794 h 1887794"/>
                <a:gd name="connsiteX2" fmla="*/ 3303639 w 3303639"/>
                <a:gd name="connsiteY2" fmla="*/ 1268362 h 1887794"/>
                <a:gd name="connsiteX3" fmla="*/ 0 w 3303639"/>
                <a:gd name="connsiteY3" fmla="*/ 0 h 1887794"/>
                <a:gd name="connsiteX4" fmla="*/ 176981 w 3303639"/>
                <a:gd name="connsiteY4" fmla="*/ 294968 h 188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639" h="1887794">
                  <a:moveTo>
                    <a:pt x="176981" y="294968"/>
                  </a:moveTo>
                  <a:lnTo>
                    <a:pt x="1268361" y="1887794"/>
                  </a:lnTo>
                  <a:lnTo>
                    <a:pt x="3303639" y="1268362"/>
                  </a:lnTo>
                  <a:lnTo>
                    <a:pt x="0" y="0"/>
                  </a:lnTo>
                  <a:lnTo>
                    <a:pt x="176981" y="294968"/>
                  </a:lnTo>
                  <a:close/>
                </a:path>
              </a:pathLst>
            </a:custGeom>
            <a:solidFill>
              <a:srgbClr val="011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자유형 8"/>
            <p:cNvSpPr/>
            <p:nvPr userDrawn="1"/>
          </p:nvSpPr>
          <p:spPr>
            <a:xfrm>
              <a:off x="5899355" y="556496"/>
              <a:ext cx="3687097" cy="1445342"/>
            </a:xfrm>
            <a:custGeom>
              <a:avLst/>
              <a:gdLst>
                <a:gd name="connsiteX0" fmla="*/ 0 w 3687097"/>
                <a:gd name="connsiteY0" fmla="*/ 973394 h 1445342"/>
                <a:gd name="connsiteX1" fmla="*/ 3687097 w 3687097"/>
                <a:gd name="connsiteY1" fmla="*/ 1445342 h 1445342"/>
                <a:gd name="connsiteX2" fmla="*/ 3185652 w 3687097"/>
                <a:gd name="connsiteY2" fmla="*/ 0 h 1445342"/>
                <a:gd name="connsiteX3" fmla="*/ 0 w 3687097"/>
                <a:gd name="connsiteY3" fmla="*/ 973394 h 144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097" h="1445342">
                  <a:moveTo>
                    <a:pt x="0" y="973394"/>
                  </a:moveTo>
                  <a:lnTo>
                    <a:pt x="3687097" y="1445342"/>
                  </a:lnTo>
                  <a:lnTo>
                    <a:pt x="3185652" y="0"/>
                  </a:lnTo>
                  <a:lnTo>
                    <a:pt x="0" y="973394"/>
                  </a:lnTo>
                  <a:close/>
                </a:path>
              </a:pathLst>
            </a:custGeom>
            <a:solidFill>
              <a:srgbClr val="1A6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자유형 9"/>
            <p:cNvSpPr/>
            <p:nvPr userDrawn="1"/>
          </p:nvSpPr>
          <p:spPr>
            <a:xfrm>
              <a:off x="9076075" y="522995"/>
              <a:ext cx="4011561" cy="7639664"/>
            </a:xfrm>
            <a:custGeom>
              <a:avLst/>
              <a:gdLst>
                <a:gd name="connsiteX0" fmla="*/ 0 w 4011561"/>
                <a:gd name="connsiteY0" fmla="*/ 0 h 7639664"/>
                <a:gd name="connsiteX1" fmla="*/ 2212258 w 4011561"/>
                <a:gd name="connsiteY1" fmla="*/ 7639664 h 7639664"/>
                <a:gd name="connsiteX2" fmla="*/ 4011561 w 4011561"/>
                <a:gd name="connsiteY2" fmla="*/ 5604387 h 7639664"/>
                <a:gd name="connsiteX3" fmla="*/ 0 w 4011561"/>
                <a:gd name="connsiteY3" fmla="*/ 0 h 7639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1561" h="7639664">
                  <a:moveTo>
                    <a:pt x="0" y="0"/>
                  </a:moveTo>
                  <a:lnTo>
                    <a:pt x="2212258" y="7639664"/>
                  </a:lnTo>
                  <a:lnTo>
                    <a:pt x="4011561" y="5604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442452" y="1"/>
            <a:ext cx="11297264" cy="1061883"/>
          </a:xfrm>
        </p:spPr>
        <p:txBody>
          <a:bodyPr/>
          <a:lstStyle>
            <a:lvl1pPr>
              <a:defRPr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368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7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44" y="1840430"/>
            <a:ext cx="3917512" cy="158057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088847" y="4140130"/>
            <a:ext cx="4014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Mobile-First, Cloud-First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6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5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5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A9F4-D997-44E9-AE13-A348C89BA9C9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1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groups/w10ap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channel/UC2O0Ntey1ODjtfqe40mJvHQ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icrosoft.com/en-us/windows/iot/samples/helloworl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crosoft/Windows-iotcore-samples" TargetMode="External"/><Relationship Id="rId2" Type="http://schemas.openxmlformats.org/officeDocument/2006/relationships/hyperlink" Target="https://developer.microsoft.com/en-us/windows/io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aki104.tistory.com/55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world.com/article/3244253/computers/best-raspberry-pi-kits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vxUOTgechd4" TargetMode="External"/><Relationship Id="rId1" Type="http://schemas.openxmlformats.org/officeDocument/2006/relationships/video" Target="https://www.youtube.com/embed/GiDvBhfNnjU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aki104.tistory.com/55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Windows 10 IoT Core – </a:t>
            </a:r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Hello World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2000" dirty="0">
                <a:solidFill>
                  <a:schemeClr val="accent1"/>
                </a:solidFill>
              </a:rPr>
              <a:t>MunChan Park</a:t>
            </a:r>
            <a:r>
              <a:rPr lang="ko" altLang="en-US" sz="2000" dirty="0">
                <a:solidFill>
                  <a:schemeClr val="accent1"/>
                </a:solidFill>
              </a:rPr>
              <a:t> </a:t>
            </a:r>
            <a:endParaRPr lang="en-US" altLang="ko" sz="2000" dirty="0">
              <a:solidFill>
                <a:schemeClr val="accent1"/>
              </a:solidFill>
            </a:endParaRPr>
          </a:p>
          <a:p>
            <a:pPr algn="r"/>
            <a:r>
              <a:rPr lang="en-US" altLang="ko" sz="2000" dirty="0">
                <a:solidFill>
                  <a:schemeClr val="accent1"/>
                </a:solidFill>
              </a:rPr>
              <a:t>kaki104@daum.net</a:t>
            </a:r>
            <a:endParaRPr lang="en-US" sz="2000" dirty="0">
              <a:solidFill>
                <a:schemeClr val="accent1"/>
              </a:solidFill>
            </a:endParaRPr>
          </a:p>
          <a:p>
            <a:pPr algn="r"/>
            <a:r>
              <a:rPr lang="en-US" sz="2000" dirty="0">
                <a:solidFill>
                  <a:schemeClr val="accent1"/>
                </a:solidFill>
              </a:rPr>
              <a:t>Windows Platform Development MVP</a:t>
            </a:r>
          </a:p>
          <a:p>
            <a:pPr algn="r"/>
            <a:endParaRPr lang="en-US" sz="2000" dirty="0">
              <a:solidFill>
                <a:schemeClr val="accent1"/>
              </a:solidFill>
            </a:endParaRPr>
          </a:p>
          <a:p>
            <a:pPr algn="ctr"/>
            <a:r>
              <a:rPr lang="en-US" sz="2000" dirty="0">
                <a:solidFill>
                  <a:schemeClr val="accent1"/>
                </a:solidFill>
                <a:hlinkClick r:id="rId3"/>
              </a:rPr>
              <a:t>www.facebook.com/groups/w10app</a:t>
            </a:r>
            <a:endParaRPr lang="en-US" sz="2000" dirty="0">
              <a:solidFill>
                <a:schemeClr val="accent1"/>
              </a:solidFill>
            </a:endParaRPr>
          </a:p>
          <a:p>
            <a:pPr algn="ctr"/>
            <a:endParaRPr lang="en-US" altLang="ko-KR" sz="2000" dirty="0">
              <a:solidFill>
                <a:schemeClr val="accent1"/>
              </a:solidFill>
              <a:hlinkClick r:id="rId4"/>
            </a:endParaRPr>
          </a:p>
          <a:p>
            <a:pPr algn="ctr"/>
            <a:r>
              <a:rPr lang="ko-KR" altLang="en-US" sz="2000" dirty="0">
                <a:solidFill>
                  <a:schemeClr val="accent1"/>
                </a:solidFill>
                <a:hlinkClick r:id="rId4"/>
              </a:rPr>
              <a:t>유튜브 채널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96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4D3C01-8285-4156-B19B-A62BC8A78E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5" r="12959" b="-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2297CE-0C7B-4201-94F0-EBB1F792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dirty="0">
                <a:latin typeface="+mj-lt"/>
                <a:ea typeface="+mj-ea"/>
                <a:hlinkClick r:id="rId3"/>
              </a:rPr>
              <a:t>Hello World Windows 10 IoT Core</a:t>
            </a:r>
            <a:endParaRPr lang="en-US" dirty="0">
              <a:latin typeface="+mj-lt"/>
              <a:ea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AD1A7-3F59-4F01-A6BD-E96A3D45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4735" y="4571999"/>
            <a:ext cx="3377184" cy="164592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latinLnBrk="0">
              <a:buNone/>
            </a:pPr>
            <a:r>
              <a:rPr lang="ko-KR" altLang="en-US" sz="2000" dirty="0">
                <a:latin typeface="+mn-lt"/>
                <a:ea typeface="+mn-ea"/>
              </a:rPr>
              <a:t>실습</a:t>
            </a:r>
            <a:endParaRPr lang="en-US" sz="2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17457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65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ko-KR" altLang="en-US" dirty="0">
                <a:solidFill>
                  <a:schemeClr val="accent1"/>
                </a:solidFill>
              </a:rPr>
              <a:t>환경 및 준비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ko" altLang="en-US" sz="2400" dirty="0"/>
              <a:t>가능하면 모두 영문 버전 </a:t>
            </a:r>
            <a:r>
              <a:rPr lang="ko-KR" altLang="en-US" sz="2400" dirty="0"/>
              <a:t>사용을 추천</a:t>
            </a:r>
            <a:endParaRPr lang="en-US" sz="2400" dirty="0"/>
          </a:p>
          <a:p>
            <a:r>
              <a:rPr lang="en-US" sz="2400" dirty="0"/>
              <a:t>Windows 10 version 1709 (16299.125)</a:t>
            </a:r>
          </a:p>
          <a:p>
            <a:pPr lvl="1"/>
            <a:r>
              <a:rPr lang="ko-KR" altLang="en-US" dirty="0"/>
              <a:t>가능 하면 최신 버전으로</a:t>
            </a:r>
            <a:r>
              <a:rPr lang="en-US" altLang="ko-KR" dirty="0"/>
              <a:t>..</a:t>
            </a:r>
            <a:endParaRPr lang="en-US" dirty="0"/>
          </a:p>
          <a:p>
            <a:r>
              <a:rPr lang="en-US" sz="2400" dirty="0"/>
              <a:t>Visual Studio 2017 version 15.5.2</a:t>
            </a:r>
          </a:p>
          <a:p>
            <a:pPr lvl="1"/>
            <a:r>
              <a:rPr lang="ko-KR" altLang="en-US" dirty="0"/>
              <a:t>가능 하면 최신 버전으로</a:t>
            </a:r>
            <a:r>
              <a:rPr lang="en-US" altLang="ko-KR" dirty="0"/>
              <a:t>..</a:t>
            </a:r>
          </a:p>
          <a:p>
            <a:r>
              <a:rPr lang="en-US" altLang="ko-KR" dirty="0"/>
              <a:t>Windows</a:t>
            </a:r>
            <a:r>
              <a:rPr lang="ko-KR" altLang="en-US" dirty="0"/>
              <a:t> </a:t>
            </a:r>
            <a:r>
              <a:rPr lang="en-US" altLang="ko-KR" dirty="0"/>
              <a:t>10</a:t>
            </a:r>
            <a:r>
              <a:rPr lang="ko-KR" altLang="en-US" dirty="0"/>
              <a:t> </a:t>
            </a:r>
            <a:r>
              <a:rPr lang="en-US" altLang="ko-KR" dirty="0"/>
              <a:t>IoT</a:t>
            </a:r>
            <a:r>
              <a:rPr lang="ko-KR" altLang="en-US" dirty="0"/>
              <a:t> </a:t>
            </a:r>
            <a:r>
              <a:rPr lang="en-US" altLang="ko-KR" dirty="0"/>
              <a:t>Core</a:t>
            </a:r>
            <a:r>
              <a:rPr lang="ko-KR" altLang="en-US" dirty="0"/>
              <a:t> </a:t>
            </a:r>
            <a:r>
              <a:rPr lang="en-US" altLang="ko-KR" dirty="0"/>
              <a:t>version</a:t>
            </a:r>
            <a:r>
              <a:rPr lang="ko-KR" altLang="en-US" dirty="0"/>
              <a:t> </a:t>
            </a:r>
            <a:r>
              <a:rPr lang="en-US" altLang="ko-KR" dirty="0"/>
              <a:t>10.0.16299.15</a:t>
            </a:r>
          </a:p>
          <a:p>
            <a:r>
              <a:rPr lang="ko-KR" altLang="en-US" dirty="0"/>
              <a:t>라즈베리파이</a:t>
            </a:r>
            <a:r>
              <a:rPr lang="en-US" altLang="ko-KR" dirty="0"/>
              <a:t>3</a:t>
            </a:r>
            <a:endParaRPr lang="en-US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6068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69DA212-8847-40F0-8E5E-D151D53E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ko-KR" altLang="en-US" dirty="0">
                <a:solidFill>
                  <a:schemeClr val="accent1"/>
                </a:solidFill>
              </a:rPr>
              <a:t>참고 자료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4F864-B54B-442B-B8C1-42B63CFC6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b="0" dirty="0">
                <a:hlinkClick r:id="rId2"/>
              </a:rPr>
              <a:t>Windows 10 IoT Core</a:t>
            </a:r>
            <a:endParaRPr lang="en-US" b="0" dirty="0"/>
          </a:p>
          <a:p>
            <a:r>
              <a:rPr lang="en-US" altLang="ko-KR" sz="2000" b="0" dirty="0">
                <a:hlinkClick r:id="rId3"/>
              </a:rPr>
              <a:t>Microsoft/Windows-</a:t>
            </a:r>
            <a:r>
              <a:rPr lang="en-US" altLang="ko-KR" sz="2000" b="0" dirty="0" err="1">
                <a:hlinkClick r:id="rId3"/>
              </a:rPr>
              <a:t>iotcore</a:t>
            </a:r>
            <a:r>
              <a:rPr lang="en-US" altLang="ko-KR" sz="2000" b="0" dirty="0">
                <a:hlinkClick r:id="rId3"/>
              </a:rPr>
              <a:t>-samples</a:t>
            </a:r>
          </a:p>
          <a:p>
            <a:r>
              <a:rPr lang="ko-KR" altLang="en-US" sz="2000" b="0" dirty="0">
                <a:hlinkClick r:id="rId4"/>
              </a:rPr>
              <a:t>라즈베리 파이</a:t>
            </a:r>
            <a:r>
              <a:rPr lang="en-US" altLang="ko-KR" sz="2000" b="0" dirty="0">
                <a:hlinkClick r:id="rId4"/>
              </a:rPr>
              <a:t>(Raspberry Pi) 3</a:t>
            </a:r>
            <a:r>
              <a:rPr lang="ko-KR" altLang="en-US" sz="2000" b="0" dirty="0">
                <a:hlinkClick r:id="rId4"/>
              </a:rPr>
              <a:t>로 </a:t>
            </a:r>
            <a:r>
              <a:rPr lang="en-US" altLang="ko-KR" sz="2000" b="0" dirty="0">
                <a:hlinkClick r:id="rId4"/>
              </a:rPr>
              <a:t>Windows 10 IoT </a:t>
            </a:r>
            <a:r>
              <a:rPr lang="ko-KR" altLang="en-US" sz="2000" b="0" dirty="0">
                <a:hlinkClick r:id="rId4"/>
              </a:rPr>
              <a:t>시작하기</a:t>
            </a:r>
            <a:endParaRPr lang="en-US" altLang="ko-KR" sz="2000" b="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214629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33FA35-57A4-4740-9812-76245F695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4" r="19934" b="1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3A3C0D-3E5B-4075-A3E6-F54CF0871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Why Windows 10 IoT 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7AFA9-D413-4374-A814-4111BE110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Windows 10 IoT Core</a:t>
            </a:r>
            <a:r>
              <a:rPr lang="ko-KR" altLang="en-US" sz="2000" dirty="0"/>
              <a:t>는 </a:t>
            </a:r>
            <a:r>
              <a:rPr lang="en-US" altLang="ko-KR" sz="2000" dirty="0"/>
              <a:t>Windows</a:t>
            </a:r>
            <a:r>
              <a:rPr lang="ko-KR" altLang="en-US" sz="2000" dirty="0"/>
              <a:t>의 강력한 기능을 </a:t>
            </a:r>
            <a:r>
              <a:rPr lang="en-US" altLang="ko-KR" sz="2000" dirty="0"/>
              <a:t>IoT </a:t>
            </a:r>
            <a:r>
              <a:rPr lang="ko-KR" altLang="en-US" sz="2000" dirty="0"/>
              <a:t>장치에 제공하여 자연스러운 사용자 인터페이스</a:t>
            </a:r>
            <a:r>
              <a:rPr lang="en-US" altLang="ko-KR" sz="2000" dirty="0"/>
              <a:t>, </a:t>
            </a:r>
            <a:r>
              <a:rPr lang="ko-KR" altLang="en-US" sz="2000" dirty="0"/>
              <a:t>검색</a:t>
            </a:r>
            <a:r>
              <a:rPr lang="en-US" altLang="ko-KR" sz="2000" dirty="0"/>
              <a:t>, </a:t>
            </a:r>
            <a:r>
              <a:rPr lang="ko-KR" altLang="en-US" sz="2000" dirty="0"/>
              <a:t>온라인 저장소 및 클라우드 기반 서비스와 같은 풍부한 경험을 </a:t>
            </a:r>
            <a:r>
              <a:rPr lang="en-US" altLang="ko-KR" sz="2000" dirty="0"/>
              <a:t>IoT </a:t>
            </a:r>
            <a:r>
              <a:rPr lang="ko-KR" altLang="en-US" sz="2000" dirty="0"/>
              <a:t>장치에 쉽게 통합 할 수 있도록합니다</a:t>
            </a:r>
            <a:r>
              <a:rPr lang="en-US" altLang="ko-KR" sz="2000" dirty="0"/>
              <a:t>.</a:t>
            </a:r>
          </a:p>
          <a:p>
            <a:r>
              <a:rPr lang="en-US" sz="2000" dirty="0"/>
              <a:t>Visual Studio</a:t>
            </a:r>
            <a:r>
              <a:rPr lang="ko-KR" altLang="en-US" sz="2000" dirty="0"/>
              <a:t>로 개발한 </a:t>
            </a:r>
            <a:r>
              <a:rPr lang="en-US" sz="2000" dirty="0"/>
              <a:t>UWP app</a:t>
            </a:r>
            <a:r>
              <a:rPr lang="ko-KR" altLang="en-US" sz="2000" dirty="0"/>
              <a:t>을 실행할 수 있습니다</a:t>
            </a:r>
            <a:r>
              <a:rPr lang="en-US" altLang="ko-KR" sz="2000" dirty="0"/>
              <a:t>.</a:t>
            </a:r>
          </a:p>
          <a:p>
            <a:r>
              <a:rPr lang="en-US" sz="2000" dirty="0"/>
              <a:t>Arduino Wiring API </a:t>
            </a:r>
            <a:r>
              <a:rPr lang="ko-KR" altLang="en-US" sz="2000" dirty="0"/>
              <a:t>지원</a:t>
            </a:r>
            <a:endParaRPr lang="en-US" altLang="ko-KR" sz="2000" dirty="0"/>
          </a:p>
          <a:p>
            <a:r>
              <a:rPr lang="en-US" altLang="ko-KR" sz="2000" dirty="0"/>
              <a:t>Microsoft Azure</a:t>
            </a:r>
            <a:r>
              <a:rPr lang="ko-KR" altLang="en-US" sz="2000" dirty="0"/>
              <a:t>를 사용해서 더 훌륭한 솔루션을 구현할 수 있습니다</a:t>
            </a:r>
            <a:r>
              <a:rPr lang="en-US" altLang="ko-KR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6792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3F63-84D5-4A11-A767-5DCBB1C85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52" y="1"/>
            <a:ext cx="11297264" cy="1061883"/>
          </a:xfrm>
        </p:spPr>
        <p:txBody>
          <a:bodyPr/>
          <a:lstStyle/>
          <a:p>
            <a:r>
              <a:rPr lang="en-US"/>
              <a:t>Windows 10 IoT Core Compatible Boards</a:t>
            </a:r>
            <a:endParaRPr lang="en-US" dirty="0"/>
          </a:p>
        </p:txBody>
      </p:sp>
      <p:pic>
        <p:nvPicPr>
          <p:cNvPr id="5" name="Content Placeholder 4" descr="A circuit board&#10;&#10;Description generated with very high confidence">
            <a:extLst>
              <a:ext uri="{FF2B5EF4-FFF2-40B4-BE49-F238E27FC236}">
                <a16:creationId xmlns:a16="http://schemas.microsoft.com/office/drawing/2014/main" id="{F8AF49E0-79EB-4B81-B8EB-F34A36009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2" y="2294115"/>
            <a:ext cx="2038095" cy="2857143"/>
          </a:xfrm>
        </p:spPr>
      </p:pic>
      <p:pic>
        <p:nvPicPr>
          <p:cNvPr id="7" name="Picture 6" descr="A circuit board&#10;&#10;Description generated with very high confidence">
            <a:extLst>
              <a:ext uri="{FF2B5EF4-FFF2-40B4-BE49-F238E27FC236}">
                <a16:creationId xmlns:a16="http://schemas.microsoft.com/office/drawing/2014/main" id="{903158BD-D331-437C-B139-99AFE3FBA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48" y="2294114"/>
            <a:ext cx="2038095" cy="2857143"/>
          </a:xfrm>
          <a:prstGeom prst="rect">
            <a:avLst/>
          </a:prstGeom>
        </p:spPr>
      </p:pic>
      <p:pic>
        <p:nvPicPr>
          <p:cNvPr id="9" name="Picture 8" descr="A circuit board&#10;&#10;Description generated with very high confidence">
            <a:extLst>
              <a:ext uri="{FF2B5EF4-FFF2-40B4-BE49-F238E27FC236}">
                <a16:creationId xmlns:a16="http://schemas.microsoft.com/office/drawing/2014/main" id="{5CBBDBCF-8AE9-45BF-B1D2-87289ED2E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65" y="2208833"/>
            <a:ext cx="2038095" cy="2857143"/>
          </a:xfrm>
          <a:prstGeom prst="rect">
            <a:avLst/>
          </a:prstGeom>
        </p:spPr>
      </p:pic>
      <p:pic>
        <p:nvPicPr>
          <p:cNvPr id="11" name="Picture 10" descr="A circuit board&#10;&#10;Description generated with very high confidence">
            <a:extLst>
              <a:ext uri="{FF2B5EF4-FFF2-40B4-BE49-F238E27FC236}">
                <a16:creationId xmlns:a16="http://schemas.microsoft.com/office/drawing/2014/main" id="{3F279E2D-F8E7-4693-B941-6792DC648D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182" y="2294115"/>
            <a:ext cx="1876190" cy="28571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028088-1CEA-4184-85C3-113B9FB1E617}"/>
              </a:ext>
            </a:extLst>
          </p:cNvPr>
          <p:cNvSpPr txBox="1"/>
          <p:nvPr/>
        </p:nvSpPr>
        <p:spPr>
          <a:xfrm>
            <a:off x="647623" y="5151257"/>
            <a:ext cx="162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Raspberry Pi3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B5EDD7-B169-4588-992B-07ACA46C79BB}"/>
              </a:ext>
            </a:extLst>
          </p:cNvPr>
          <p:cNvSpPr txBox="1"/>
          <p:nvPr/>
        </p:nvSpPr>
        <p:spPr>
          <a:xfrm>
            <a:off x="3676719" y="5151256"/>
            <a:ext cx="162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Raspberry Pi2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D5D42-9323-499A-9DFD-F490526B7C45}"/>
              </a:ext>
            </a:extLst>
          </p:cNvPr>
          <p:cNvSpPr txBox="1"/>
          <p:nvPr/>
        </p:nvSpPr>
        <p:spPr>
          <a:xfrm>
            <a:off x="6398476" y="5151257"/>
            <a:ext cx="22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MinnowBoard</a:t>
            </a:r>
            <a:r>
              <a:rPr lang="en-US" dirty="0"/>
              <a:t> MAX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E6C5C8-3C94-4276-AE17-E4FDBF2417C2}"/>
              </a:ext>
            </a:extLst>
          </p:cNvPr>
          <p:cNvSpPr txBox="1"/>
          <p:nvPr/>
        </p:nvSpPr>
        <p:spPr>
          <a:xfrm>
            <a:off x="9404176" y="5151258"/>
            <a:ext cx="2140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Qualcomm </a:t>
            </a:r>
          </a:p>
          <a:p>
            <a:r>
              <a:rPr lang="en-US" dirty="0" err="1"/>
              <a:t>DragonBoard</a:t>
            </a:r>
            <a:r>
              <a:rPr lang="en-US" dirty="0"/>
              <a:t> 410c</a:t>
            </a:r>
          </a:p>
        </p:txBody>
      </p:sp>
    </p:spTree>
    <p:extLst>
      <p:ext uri="{BB962C8B-B14F-4D97-AF65-F5344CB8AC3E}">
        <p14:creationId xmlns:p14="http://schemas.microsoft.com/office/powerpoint/2010/main" val="151296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electronics&#10;&#10;Description generated with high confidence">
            <a:extLst>
              <a:ext uri="{FF2B5EF4-FFF2-40B4-BE49-F238E27FC236}">
                <a16:creationId xmlns:a16="http://schemas.microsoft.com/office/drawing/2014/main" id="{9E9F2773-539A-423E-805B-B0DBA97879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98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075ED6-F28A-43D7-AD5C-EC5DDD40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>
                <a:latin typeface="+mj-lt"/>
                <a:ea typeface="+mj-ea"/>
              </a:rPr>
              <a:t>Raspberry Pi 3 kits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EC2E9-E970-42AE-B8FC-2E2B31D9F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4735" y="4571999"/>
            <a:ext cx="3377184" cy="164592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latinLnBrk="0">
              <a:buNone/>
            </a:pPr>
            <a:r>
              <a:rPr lang="en-US" sz="2000">
                <a:latin typeface="+mn-lt"/>
                <a:ea typeface="+mn-ea"/>
                <a:hlinkClick r:id="rId3"/>
              </a:rPr>
              <a:t>Best Raspberry Pi 3 kits: 8 options for beginners and experienced makers</a:t>
            </a:r>
            <a:endParaRPr lang="en-US" sz="200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9009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DF789-6C83-40B1-B537-ACFCF18A8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make?</a:t>
            </a:r>
          </a:p>
        </p:txBody>
      </p:sp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55C7D191-1C8D-464E-BB43-F96720DAA67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167635" y="1584396"/>
            <a:ext cx="5725183" cy="4293887"/>
          </a:xfrm>
          <a:prstGeom prst="rect">
            <a:avLst/>
          </a:prstGeom>
        </p:spPr>
      </p:pic>
      <p:pic>
        <p:nvPicPr>
          <p:cNvPr id="6" name="Online Media 5">
            <a:hlinkClick r:id="" action="ppaction://media"/>
            <a:extLst>
              <a:ext uri="{FF2B5EF4-FFF2-40B4-BE49-F238E27FC236}">
                <a16:creationId xmlns:a16="http://schemas.microsoft.com/office/drawing/2014/main" id="{DCDF5075-484F-4E79-9674-9EEA3D7EAD28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289350" y="1584397"/>
            <a:ext cx="5725183" cy="429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01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ack of flyers on a table&#10;&#10;Description generated with high confidence">
            <a:extLst>
              <a:ext uri="{FF2B5EF4-FFF2-40B4-BE49-F238E27FC236}">
                <a16:creationId xmlns:a16="http://schemas.microsoft.com/office/drawing/2014/main" id="{4AC94033-CE4D-4D5E-A159-3DB8C1CD78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0" r="2" b="319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BA4281-758A-4181-92BB-350825F7D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176755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3400" dirty="0">
                <a:latin typeface="+mj-lt"/>
                <a:ea typeface="+mj-ea"/>
              </a:rPr>
              <a:t>라즈베리파이에 윈도우 설치 및 설정</a:t>
            </a:r>
            <a:endParaRPr lang="en-US" sz="3400" dirty="0">
              <a:latin typeface="+mj-lt"/>
              <a:ea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42FBA-CF10-4300-9025-446313026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4735" y="2567031"/>
            <a:ext cx="3377184" cy="3650890"/>
          </a:xfrm>
          <a:noFill/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 latinLnBrk="0">
              <a:buNone/>
            </a:pPr>
            <a:r>
              <a:rPr lang="ko-KR" altLang="en-US" sz="2000" b="0" dirty="0">
                <a:latin typeface="+mn-lt"/>
                <a:ea typeface="+mn-ea"/>
                <a:hlinkClick r:id="rId3"/>
              </a:rPr>
              <a:t>라즈베리 파이</a:t>
            </a:r>
            <a:r>
              <a:rPr lang="en-US" altLang="ko-KR" sz="2000" b="0" dirty="0">
                <a:latin typeface="+mn-lt"/>
                <a:ea typeface="+mn-ea"/>
                <a:hlinkClick r:id="rId3"/>
              </a:rPr>
              <a:t>(Raspberry Pi) 3</a:t>
            </a:r>
            <a:r>
              <a:rPr lang="ko-KR" altLang="en-US" sz="2000" b="0" dirty="0">
                <a:latin typeface="+mn-lt"/>
                <a:ea typeface="+mn-ea"/>
                <a:hlinkClick r:id="rId3"/>
              </a:rPr>
              <a:t>로 </a:t>
            </a:r>
            <a:r>
              <a:rPr lang="en-US" altLang="ko-KR" sz="2000" b="0" dirty="0">
                <a:latin typeface="+mn-lt"/>
                <a:ea typeface="+mn-ea"/>
                <a:hlinkClick r:id="rId3"/>
              </a:rPr>
              <a:t>Windows 10 IoT </a:t>
            </a:r>
            <a:r>
              <a:rPr lang="ko-KR" altLang="en-US" sz="2000" b="0" dirty="0">
                <a:latin typeface="+mn-lt"/>
                <a:ea typeface="+mn-ea"/>
                <a:hlinkClick r:id="rId3"/>
              </a:rPr>
              <a:t>시작하기</a:t>
            </a:r>
            <a:endParaRPr lang="en-US" altLang="ko-KR" sz="2000" b="0" dirty="0">
              <a:latin typeface="+mn-lt"/>
              <a:ea typeface="+mn-ea"/>
            </a:endParaRPr>
          </a:p>
          <a:p>
            <a:pPr marL="0" indent="0" latinLnBrk="0">
              <a:buNone/>
            </a:pPr>
            <a:endParaRPr lang="en-US" altLang="ko-KR" sz="2000" b="0" dirty="0">
              <a:latin typeface="+mn-lt"/>
              <a:ea typeface="+mn-ea"/>
            </a:endParaRPr>
          </a:p>
          <a:p>
            <a:pPr marL="0" indent="0" latinLnBrk="0">
              <a:buNone/>
            </a:pPr>
            <a:r>
              <a:rPr lang="en-US" altLang="ko-KR" sz="2000" b="0" dirty="0">
                <a:latin typeface="+mn-lt"/>
                <a:ea typeface="+mn-ea"/>
              </a:rPr>
              <a:t>1. </a:t>
            </a:r>
            <a:r>
              <a:rPr lang="ko-KR" altLang="en-US" sz="2000" b="0" dirty="0">
                <a:latin typeface="+mn-lt"/>
                <a:ea typeface="+mn-ea"/>
              </a:rPr>
              <a:t>처음에 전월을 넣고</a:t>
            </a:r>
          </a:p>
          <a:p>
            <a:pPr marL="0" indent="0" latinLnBrk="0">
              <a:buNone/>
            </a:pPr>
            <a:r>
              <a:rPr lang="en-US" altLang="ko-KR" sz="2000" b="0" dirty="0">
                <a:latin typeface="+mn-lt"/>
                <a:ea typeface="+mn-ea"/>
              </a:rPr>
              <a:t>2. </a:t>
            </a:r>
            <a:r>
              <a:rPr lang="ko-KR" altLang="en-US" sz="2000" b="0" dirty="0">
                <a:latin typeface="+mn-lt"/>
                <a:ea typeface="+mn-ea"/>
              </a:rPr>
              <a:t>네트워크에 연결이 되어야 한다</a:t>
            </a:r>
            <a:r>
              <a:rPr lang="en-US" altLang="ko-KR" sz="2000" b="0" dirty="0">
                <a:latin typeface="+mn-lt"/>
                <a:ea typeface="+mn-ea"/>
              </a:rPr>
              <a:t>.</a:t>
            </a:r>
          </a:p>
          <a:p>
            <a:pPr marL="0" indent="0" latinLnBrk="0">
              <a:buNone/>
            </a:pPr>
            <a:r>
              <a:rPr lang="en-US" altLang="ko-KR" sz="2000" b="0" dirty="0">
                <a:latin typeface="+mn-lt"/>
                <a:ea typeface="+mn-ea"/>
              </a:rPr>
              <a:t>- </a:t>
            </a:r>
            <a:r>
              <a:rPr lang="ko-KR" altLang="en-US" sz="2000" b="0" dirty="0">
                <a:latin typeface="+mn-lt"/>
                <a:ea typeface="+mn-ea"/>
              </a:rPr>
              <a:t>랜 케이블을 이용해서 연결한다</a:t>
            </a:r>
            <a:r>
              <a:rPr lang="en-US" altLang="ko-KR" sz="2000" b="0" dirty="0">
                <a:latin typeface="+mn-lt"/>
                <a:ea typeface="+mn-ea"/>
              </a:rPr>
              <a:t>.</a:t>
            </a:r>
          </a:p>
          <a:p>
            <a:pPr marL="0" indent="0" latinLnBrk="0">
              <a:buNone/>
            </a:pPr>
            <a:r>
              <a:rPr lang="en-US" altLang="ko-KR" sz="2000" b="0" dirty="0">
                <a:latin typeface="+mn-lt"/>
                <a:ea typeface="+mn-ea"/>
              </a:rPr>
              <a:t>- Wi-Fi</a:t>
            </a:r>
            <a:r>
              <a:rPr lang="ko-KR" altLang="en-US" sz="2000" b="0" dirty="0">
                <a:latin typeface="+mn-lt"/>
                <a:ea typeface="+mn-ea"/>
              </a:rPr>
              <a:t>연결을 해야함</a:t>
            </a:r>
          </a:p>
          <a:p>
            <a:pPr marL="0" indent="0" latinLnBrk="0">
              <a:buNone/>
            </a:pPr>
            <a:r>
              <a:rPr lang="en-US" altLang="ko-KR" sz="2000" b="0" dirty="0">
                <a:latin typeface="+mn-lt"/>
                <a:ea typeface="+mn-ea"/>
              </a:rPr>
              <a:t>-&gt; </a:t>
            </a:r>
            <a:r>
              <a:rPr lang="ko-KR" altLang="en-US" sz="2000" b="0" dirty="0">
                <a:latin typeface="+mn-lt"/>
                <a:ea typeface="+mn-ea"/>
              </a:rPr>
              <a:t>화면 </a:t>
            </a:r>
            <a:r>
              <a:rPr lang="en-US" altLang="ko-KR" sz="2000" b="0" dirty="0">
                <a:latin typeface="+mn-lt"/>
                <a:ea typeface="+mn-ea"/>
              </a:rPr>
              <a:t>- </a:t>
            </a:r>
            <a:r>
              <a:rPr lang="ko-KR" altLang="en-US" sz="2000" b="0" dirty="0">
                <a:latin typeface="+mn-lt"/>
                <a:ea typeface="+mn-ea"/>
              </a:rPr>
              <a:t>디스플레이</a:t>
            </a:r>
          </a:p>
          <a:p>
            <a:pPr marL="0" indent="0" latinLnBrk="0">
              <a:buNone/>
            </a:pPr>
            <a:r>
              <a:rPr lang="en-US" altLang="ko-KR" sz="2000" b="0" dirty="0">
                <a:latin typeface="+mn-lt"/>
                <a:ea typeface="+mn-ea"/>
              </a:rPr>
              <a:t>-&gt; HDMI, VGA </a:t>
            </a:r>
            <a:r>
              <a:rPr lang="ko-KR" altLang="en-US" sz="2000" b="0" dirty="0">
                <a:latin typeface="+mn-lt"/>
                <a:ea typeface="+mn-ea"/>
              </a:rPr>
              <a:t>케이블</a:t>
            </a:r>
          </a:p>
          <a:p>
            <a:pPr marL="0" indent="0" latinLnBrk="0">
              <a:buNone/>
            </a:pPr>
            <a:r>
              <a:rPr lang="en-US" altLang="ko-KR" sz="2000" b="0" dirty="0">
                <a:latin typeface="+mn-lt"/>
                <a:ea typeface="+mn-ea"/>
              </a:rPr>
              <a:t>-&gt; </a:t>
            </a:r>
            <a:r>
              <a:rPr lang="ko-KR" altLang="en-US" sz="2000" b="0" dirty="0">
                <a:latin typeface="+mn-lt"/>
                <a:ea typeface="+mn-ea"/>
              </a:rPr>
              <a:t>마우스 </a:t>
            </a:r>
            <a:r>
              <a:rPr lang="en-US" altLang="ko-KR" sz="2000" b="0" dirty="0">
                <a:latin typeface="+mn-lt"/>
                <a:ea typeface="+mn-ea"/>
              </a:rPr>
              <a:t>- USB</a:t>
            </a:r>
          </a:p>
          <a:p>
            <a:pPr marL="0" indent="0" latinLnBrk="0">
              <a:buNone/>
            </a:pPr>
            <a:r>
              <a:rPr lang="en-US" altLang="ko-KR" sz="2000" b="0" dirty="0">
                <a:latin typeface="+mn-lt"/>
                <a:ea typeface="+mn-ea"/>
              </a:rPr>
              <a:t>-&gt; </a:t>
            </a:r>
            <a:r>
              <a:rPr lang="ko-KR" altLang="en-US" sz="2000" b="0" dirty="0">
                <a:latin typeface="+mn-lt"/>
                <a:ea typeface="+mn-ea"/>
              </a:rPr>
              <a:t>키보드 </a:t>
            </a:r>
            <a:r>
              <a:rPr lang="en-US" altLang="ko-KR" sz="2000" b="0" dirty="0">
                <a:latin typeface="+mn-lt"/>
                <a:ea typeface="+mn-ea"/>
              </a:rPr>
              <a:t>- USB</a:t>
            </a:r>
          </a:p>
        </p:txBody>
      </p:sp>
    </p:spTree>
    <p:extLst>
      <p:ext uri="{BB962C8B-B14F-4D97-AF65-F5344CB8AC3E}">
        <p14:creationId xmlns:p14="http://schemas.microsoft.com/office/powerpoint/2010/main" val="3574390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4DA72-40B9-4347-84CD-C22CCEA5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해상도 설정 참고 자료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A81DE-1A54-464B-8427-C67786A4C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 err="1"/>
              <a:t>pi@raspberrypi</a:t>
            </a:r>
            <a:r>
              <a:rPr lang="en-US" dirty="0"/>
              <a:t>:~ $ </a:t>
            </a:r>
            <a:r>
              <a:rPr lang="en-US" dirty="0" err="1"/>
              <a:t>tvservice</a:t>
            </a:r>
            <a:r>
              <a:rPr lang="en-US" dirty="0"/>
              <a:t> -m DMT</a:t>
            </a:r>
          </a:p>
          <a:p>
            <a:r>
              <a:rPr lang="en-US" dirty="0"/>
              <a:t>Group DMT has 9 modes:</a:t>
            </a:r>
          </a:p>
          <a:p>
            <a:r>
              <a:rPr lang="en-US" dirty="0"/>
              <a:t>mode 4: 640x480 @ 60Hz 4:3, clock:25MHz progressive</a:t>
            </a:r>
          </a:p>
          <a:p>
            <a:r>
              <a:rPr lang="en-US" dirty="0"/>
              <a:t>mode 6: 640x480 @ 75Hz 4:3, clock:31MHz progressive</a:t>
            </a:r>
          </a:p>
          <a:p>
            <a:r>
              <a:rPr lang="en-US" dirty="0"/>
              <a:t>mode 7: 640x480 @ 85Hz 4:3, clock:36MHz progressive</a:t>
            </a:r>
          </a:p>
          <a:p>
            <a:r>
              <a:rPr lang="en-US" dirty="0"/>
              <a:t>mode 11: 800x600 @ 75Hz 4:3, clock:49MHz progressive</a:t>
            </a:r>
          </a:p>
          <a:p>
            <a:r>
              <a:rPr lang="en-US" dirty="0"/>
              <a:t>mode 12: 800x600 @ 85Hz 4:3, clock:56MHz progressive</a:t>
            </a:r>
          </a:p>
          <a:p>
            <a:r>
              <a:rPr lang="en-US" dirty="0"/>
              <a:t>mode 18: 1024x768 @ 75Hz 4:3, clock:78MHz progressive</a:t>
            </a:r>
          </a:p>
          <a:p>
            <a:r>
              <a:rPr lang="en-US" dirty="0"/>
              <a:t>(prefer) mode 19: 1024x768 @ 85Hz 4:3, clock:94MHz progressive</a:t>
            </a:r>
          </a:p>
          <a:p>
            <a:r>
              <a:rPr lang="en-US" dirty="0"/>
              <a:t>mode 36: 1280x1024 @ 75Hz 5:4, clock:135MHz progressive</a:t>
            </a:r>
          </a:p>
          <a:p>
            <a:r>
              <a:rPr lang="en-US" dirty="0"/>
              <a:t>mode 51: 1600x1200 @ 60Hz 4:3, clock:162MHz progressive</a:t>
            </a:r>
          </a:p>
          <a:p>
            <a:endParaRPr lang="en-US" dirty="0"/>
          </a:p>
          <a:p>
            <a:r>
              <a:rPr lang="en-US" dirty="0" err="1"/>
              <a:t>pi@raspberrypi</a:t>
            </a:r>
            <a:r>
              <a:rPr lang="en-US" dirty="0"/>
              <a:t>:~ $ </a:t>
            </a:r>
            <a:r>
              <a:rPr lang="en-US" dirty="0" err="1"/>
              <a:t>tvservice</a:t>
            </a:r>
            <a:r>
              <a:rPr lang="en-US" dirty="0"/>
              <a:t> -m CEA</a:t>
            </a:r>
          </a:p>
          <a:p>
            <a:r>
              <a:rPr lang="en-US" dirty="0"/>
              <a:t>Group CEA has 5 modes:</a:t>
            </a:r>
          </a:p>
          <a:p>
            <a:r>
              <a:rPr lang="en-US" dirty="0"/>
              <a:t>mode 1: 640x480 @ 60Hz 4:3, clock:25MHz progressive</a:t>
            </a:r>
          </a:p>
          <a:p>
            <a:r>
              <a:rPr lang="en-US" dirty="0"/>
              <a:t>mode 2: 720x480 @ 60Hz 4:3, clock:27MHz progressive</a:t>
            </a:r>
          </a:p>
          <a:p>
            <a:r>
              <a:rPr lang="en-US" dirty="0"/>
              <a:t>mode 3: 720x480 @ 60Hz 16:9, clock:27MHz progressive</a:t>
            </a:r>
          </a:p>
          <a:p>
            <a:r>
              <a:rPr lang="en-US" dirty="0">
                <a:solidFill>
                  <a:srgbClr val="FF0000"/>
                </a:solidFill>
              </a:rPr>
              <a:t>(native) mode 4: 1280x720 @ 60Hz 16:9, clock:74MHz progressive</a:t>
            </a:r>
          </a:p>
          <a:p>
            <a:r>
              <a:rPr lang="en-US" dirty="0">
                <a:solidFill>
                  <a:srgbClr val="FF0000"/>
                </a:solidFill>
              </a:rPr>
              <a:t>(native) mode 16: 1920x1080 @ 60Hz 16:9, clock:148MHz progressive</a:t>
            </a:r>
          </a:p>
          <a:p>
            <a:r>
              <a:rPr lang="en-US" dirty="0" err="1"/>
              <a:t>pi@raspberrypi</a:t>
            </a:r>
            <a:r>
              <a:rPr lang="en-US" dirty="0"/>
              <a:t>:~ $</a:t>
            </a:r>
          </a:p>
          <a:p>
            <a:r>
              <a:rPr lang="en-US" dirty="0"/>
              <a:t>[/code]</a:t>
            </a:r>
          </a:p>
        </p:txBody>
      </p:sp>
    </p:spTree>
    <p:extLst>
      <p:ext uri="{BB962C8B-B14F-4D97-AF65-F5344CB8AC3E}">
        <p14:creationId xmlns:p14="http://schemas.microsoft.com/office/powerpoint/2010/main" val="658578510"/>
      </p:ext>
    </p:extLst>
  </p:cSld>
  <p:clrMapOvr>
    <a:masterClrMapping/>
  </p:clrMapOvr>
</p:sld>
</file>

<file path=ppt/theme/theme1.xml><?xml version="1.0" encoding="utf-8"?>
<a:theme xmlns:a="http://schemas.openxmlformats.org/drawingml/2006/main" name="150131MS_ComCam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107f6872-8ad1-4a9b-b86e-6dfb42ff5669" Revision="1" Stencil="System.MyShapes" StencilVersion="1.0"/>
</Control>
</file>

<file path=customXml/itemProps1.xml><?xml version="1.0" encoding="utf-8"?>
<ds:datastoreItem xmlns:ds="http://schemas.openxmlformats.org/officeDocument/2006/customXml" ds:itemID="{ADFE51D3-7093-48EF-A6C7-F29ADC02B02F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2015ComCamp_Template</Template>
  <TotalTime>5501</TotalTime>
  <Words>476</Words>
  <Application>Microsoft Office PowerPoint</Application>
  <PresentationFormat>Widescreen</PresentationFormat>
  <Paragraphs>70</Paragraphs>
  <Slides>11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나눔고딕</vt:lpstr>
      <vt:lpstr>나눔고딕 ExtraBold</vt:lpstr>
      <vt:lpstr>맑은 고딕</vt:lpstr>
      <vt:lpstr>Arial</vt:lpstr>
      <vt:lpstr>Calibri</vt:lpstr>
      <vt:lpstr>Segoe UI</vt:lpstr>
      <vt:lpstr>150131MS_ComCamp</vt:lpstr>
      <vt:lpstr>Windows 10 IoT Core – Hello World</vt:lpstr>
      <vt:lpstr>환경 및 준비</vt:lpstr>
      <vt:lpstr>참고 자료</vt:lpstr>
      <vt:lpstr>Why Windows 10 IoT Core?</vt:lpstr>
      <vt:lpstr>Windows 10 IoT Core Compatible Boards</vt:lpstr>
      <vt:lpstr>Raspberry Pi 3 kits</vt:lpstr>
      <vt:lpstr>What can you make?</vt:lpstr>
      <vt:lpstr>라즈베리파이에 윈도우 설치 및 설정</vt:lpstr>
      <vt:lpstr>해상도 설정 참고 자료</vt:lpstr>
      <vt:lpstr>Hello World Windows 10 IoT Core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Todo list Universal app</dc:title>
  <dc:creator>MunChan Park</dc:creator>
  <cp:lastModifiedBy>MunChan Park</cp:lastModifiedBy>
  <cp:revision>118</cp:revision>
  <dcterms:created xsi:type="dcterms:W3CDTF">2015-06-29T12:46:34Z</dcterms:created>
  <dcterms:modified xsi:type="dcterms:W3CDTF">2018-01-05T13:42:59Z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