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65" r:id="rId6"/>
    <p:sldId id="266" r:id="rId7"/>
    <p:sldId id="262" r:id="rId8"/>
    <p:sldId id="259" r:id="rId9"/>
    <p:sldId id="261" r:id="rId10"/>
    <p:sldId id="267" r:id="rId11"/>
    <p:sldId id="260" r:id="rId12"/>
    <p:sldId id="264" r:id="rId13"/>
    <p:sldId id="268" r:id="rId14"/>
    <p:sldId id="269" r:id="rId15"/>
    <p:sldId id="270" r:id="rId16"/>
    <p:sldId id="271" r:id="rId17"/>
    <p:sldId id="27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197" y="-2232158"/>
            <a:ext cx="10107797" cy="1010779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5D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971" y="3671442"/>
            <a:ext cx="7365072" cy="1182044"/>
          </a:xfrm>
        </p:spPr>
        <p:txBody>
          <a:bodyPr anchor="b">
            <a:normAutofit/>
          </a:bodyPr>
          <a:lstStyle>
            <a:lvl1pPr algn="l">
              <a:defRPr sz="4400" b="1" spc="-150">
                <a:solidFill>
                  <a:srgbClr val="1A6EC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971" y="4946573"/>
            <a:ext cx="7365072" cy="636296"/>
          </a:xfrm>
        </p:spPr>
        <p:txBody>
          <a:bodyPr anchor="ctr"/>
          <a:lstStyle>
            <a:lvl1pPr marL="0" indent="0" algn="l">
              <a:buNone/>
              <a:defRPr sz="24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82475" y="505446"/>
            <a:ext cx="4687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i="0" dirty="0">
                <a:solidFill>
                  <a:srgbClr val="2F488D"/>
                </a:solidFill>
                <a:effectLst/>
                <a:latin typeface="+mn-ea"/>
                <a:ea typeface="+mn-ea"/>
              </a:rPr>
              <a:t>Microsoft MVP</a:t>
            </a:r>
            <a:endParaRPr lang="ko-KR" altLang="en-US" sz="2800" b="1" spc="-150" dirty="0">
              <a:solidFill>
                <a:srgbClr val="2F488D"/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656597" y="-345732"/>
            <a:ext cx="8431039" cy="8508391"/>
            <a:chOff x="4656597" y="-345732"/>
            <a:chExt cx="8431039" cy="8508391"/>
          </a:xfrm>
        </p:grpSpPr>
        <p:sp>
          <p:nvSpPr>
            <p:cNvPr id="10" name="자유형 9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13" y="505446"/>
            <a:ext cx="228905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2452" y="1268361"/>
            <a:ext cx="11297264" cy="4908602"/>
          </a:xfrm>
        </p:spPr>
        <p:txBody>
          <a:bodyPr/>
          <a:lstStyle>
            <a:lvl1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6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44" y="1840430"/>
            <a:ext cx="3917512" cy="15805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88847" y="4140130"/>
            <a:ext cx="40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Mobile-First, Cloud-First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9F4-D997-44E9-AE13-A348C89BA9C9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groups/w10ap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kaki104.tistory.com/54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ualstudio.com/vs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ekWyegnEs" TargetMode="External"/><Relationship Id="rId7" Type="http://schemas.openxmlformats.org/officeDocument/2006/relationships/hyperlink" Target="https://code.visualstudio.com/Download" TargetMode="External"/><Relationship Id="rId2" Type="http://schemas.openxmlformats.org/officeDocument/2006/relationships/hyperlink" Target="https://www.youtube.com/watch?v=Kxu33sC10z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va.visualstudio.com/Docs/tools/eclipse" TargetMode="External"/><Relationship Id="rId5" Type="http://schemas.openxmlformats.org/officeDocument/2006/relationships/hyperlink" Target="https://ko.wikipedia.org/wiki/&#49828;&#53356;&#47100;_(&#50528;&#51088;&#51068;_&#44060;&#48156;_&#54532;&#47196;&#49464;&#49828;)" TargetMode="External"/><Relationship Id="rId4" Type="http://schemas.openxmlformats.org/officeDocument/2006/relationships/hyperlink" Target="https://happybono.wordpress.com/2016/11/29/&#54801;&#50629;&#44284;-&#53076;&#46300;&#44288;&#47532;-&#46160;-&#47560;&#47532;-&#53664;&#45180;&#47484;-&#51105;&#45716;-visual-studio-team-servic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Downloa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VSTS</a:t>
            </a:r>
            <a:r>
              <a: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를 이용한 프로젝트 관리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MunChan Park</a:t>
            </a:r>
            <a:r>
              <a:rPr lang="ko" altLang="en-US" sz="2000" dirty="0">
                <a:solidFill>
                  <a:schemeClr val="accent1"/>
                </a:solidFill>
              </a:rPr>
              <a:t> </a:t>
            </a:r>
            <a:endParaRPr lang="en-US" altLang="ko" sz="2000" dirty="0">
              <a:solidFill>
                <a:schemeClr val="accent1"/>
              </a:solidFill>
            </a:endParaRPr>
          </a:p>
          <a:p>
            <a:pPr algn="r"/>
            <a:r>
              <a:rPr lang="en-US" altLang="ko" sz="2000" dirty="0">
                <a:solidFill>
                  <a:schemeClr val="accent1"/>
                </a:solidFill>
              </a:rPr>
              <a:t>kaki104@daum.net</a:t>
            </a:r>
            <a:endParaRPr lang="en-US" sz="2000" dirty="0">
              <a:solidFill>
                <a:schemeClr val="accent1"/>
              </a:solidFill>
            </a:endParaRP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Windows Platform Development MVP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hlinkClick r:id="rId2"/>
              </a:rPr>
              <a:t>www.facebook.com/groups/w10app</a:t>
            </a:r>
            <a:endParaRPr lang="en-US" sz="2000" dirty="0">
              <a:solidFill>
                <a:schemeClr val="accent1"/>
              </a:solidFill>
            </a:endParaRP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1096F8-8238-4941-9555-7B8CA6AD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스크럼 </a:t>
            </a:r>
            <a:br>
              <a:rPr lang="en-US" altLang="ko-KR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Scrum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- wiki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93E7-BD98-4805-BCF0-F8503BD5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2400"/>
              <a:t>애자일 개발 프로세스</a:t>
            </a:r>
            <a:endParaRPr lang="en-US" altLang="ko-KR" sz="2400"/>
          </a:p>
          <a:p>
            <a:r>
              <a:rPr lang="ko-KR" altLang="en-US" sz="2400"/>
              <a:t>솔루션에 포함할 기능</a:t>
            </a:r>
            <a:r>
              <a:rPr lang="en-US" altLang="ko-KR" sz="2400"/>
              <a:t>/</a:t>
            </a:r>
            <a:r>
              <a:rPr lang="ko-KR" altLang="en-US" sz="2400"/>
              <a:t>개선점에 대한 우선 순위를 부여</a:t>
            </a:r>
            <a:endParaRPr lang="en-US" altLang="ko-KR" sz="2400"/>
          </a:p>
          <a:p>
            <a:r>
              <a:rPr lang="ko-KR" altLang="en-US" sz="2400"/>
              <a:t>개발 주기는 </a:t>
            </a:r>
            <a:r>
              <a:rPr lang="en-US" altLang="ko-KR" sz="2400"/>
              <a:t>30</a:t>
            </a:r>
            <a:r>
              <a:rPr lang="ko-KR" altLang="en-US" sz="2400"/>
              <a:t>일 정도</a:t>
            </a:r>
            <a:endParaRPr lang="en-US" altLang="ko-KR" sz="2400"/>
          </a:p>
          <a:p>
            <a:r>
              <a:rPr lang="ko-KR" altLang="en-US" sz="2400"/>
              <a:t>개발 주기마다 적용할 기능이나 개선에 대한 목록 제공</a:t>
            </a:r>
            <a:endParaRPr lang="en-US" altLang="ko-KR" sz="2400"/>
          </a:p>
          <a:p>
            <a:r>
              <a:rPr lang="ko-KR" altLang="en-US" sz="2400"/>
              <a:t>매일 </a:t>
            </a:r>
            <a:r>
              <a:rPr lang="en-US" altLang="ko-KR" sz="2400"/>
              <a:t>15</a:t>
            </a:r>
            <a:r>
              <a:rPr lang="ko-KR" altLang="en-US" sz="2400"/>
              <a:t>분 정도 데일리 스크럼 미팅</a:t>
            </a:r>
            <a:endParaRPr lang="en-US" altLang="ko-KR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1661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F91051-08C3-4197-BE5A-E660A20A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chemeClr val="accent1"/>
                </a:solidFill>
              </a:rPr>
              <a:t>스크럼 진행 </a:t>
            </a:r>
            <a:r>
              <a:rPr lang="en-US" altLang="ko-KR">
                <a:solidFill>
                  <a:schemeClr val="accent1"/>
                </a:solidFill>
              </a:rPr>
              <a:t>- wiki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4A2C-7B81-4EE3-929E-2D365E84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1700"/>
              <a:t>제품 백로그</a:t>
            </a:r>
            <a:r>
              <a:rPr lang="en-US" altLang="ko-KR" sz="1700"/>
              <a:t>(Product Backlog) </a:t>
            </a:r>
          </a:p>
          <a:p>
            <a:pPr lvl="1"/>
            <a:r>
              <a:rPr lang="ko-KR" altLang="en-US" sz="1700"/>
              <a:t>개발할 제품에 대한 요구 사항 목록</a:t>
            </a:r>
          </a:p>
          <a:p>
            <a:r>
              <a:rPr lang="ko-KR" altLang="en-US" sz="1700"/>
              <a:t>스프린트</a:t>
            </a:r>
            <a:r>
              <a:rPr lang="en-US" altLang="ko-KR" sz="1700"/>
              <a:t>(Sprint) </a:t>
            </a:r>
          </a:p>
          <a:p>
            <a:pPr lvl="1"/>
            <a:r>
              <a:rPr lang="ko-KR" altLang="en-US" sz="1700"/>
              <a:t>반복적인 개발 주기 </a:t>
            </a:r>
            <a:r>
              <a:rPr lang="en-US" altLang="ko-KR" sz="1700"/>
              <a:t>(</a:t>
            </a:r>
            <a:r>
              <a:rPr lang="ko-KR" altLang="en-US" sz="1700"/>
              <a:t>회사에서 정하는 이터레이션이 개발 주기가 된다</a:t>
            </a:r>
            <a:r>
              <a:rPr lang="en-US" altLang="ko-KR" sz="1700"/>
              <a:t>. </a:t>
            </a:r>
            <a:r>
              <a:rPr lang="ko-KR" altLang="en-US" sz="1700"/>
              <a:t>계획 회의 부터 제품 리뷰가 진행 되는 날짜 까지의 기간이 </a:t>
            </a:r>
            <a:r>
              <a:rPr lang="en-US" altLang="ko-KR" sz="1700"/>
              <a:t>1</a:t>
            </a:r>
            <a:r>
              <a:rPr lang="ko-KR" altLang="en-US" sz="1700"/>
              <a:t>스프린트 이다</a:t>
            </a:r>
            <a:r>
              <a:rPr lang="en-US" altLang="ko-KR" sz="1700"/>
              <a:t>)</a:t>
            </a:r>
          </a:p>
          <a:p>
            <a:r>
              <a:rPr lang="ko-KR" altLang="en-US" sz="1700"/>
              <a:t>스프린트 계획 회의</a:t>
            </a:r>
            <a:r>
              <a:rPr lang="en-US" altLang="ko-KR" sz="1700"/>
              <a:t>(Sprint Planning Meeting) </a:t>
            </a:r>
          </a:p>
          <a:p>
            <a:pPr lvl="1"/>
            <a:r>
              <a:rPr lang="ko-KR" altLang="en-US" sz="1700"/>
              <a:t>스프린트 목표와 스프린트 백로그를 계획하는 회의</a:t>
            </a:r>
          </a:p>
          <a:p>
            <a:r>
              <a:rPr lang="ko-KR" altLang="en-US" sz="1700"/>
              <a:t>스프린트 백로그</a:t>
            </a:r>
            <a:r>
              <a:rPr lang="en-US" altLang="ko-KR" sz="1700"/>
              <a:t>(Sprint Backlog) </a:t>
            </a:r>
          </a:p>
          <a:p>
            <a:pPr lvl="1"/>
            <a:r>
              <a:rPr lang="ko-KR" altLang="en-US" sz="1700"/>
              <a:t>각각의 스프린트 목표에 도달하기 위해 필요한 작업 목록</a:t>
            </a:r>
          </a:p>
          <a:p>
            <a:r>
              <a:rPr lang="ko-KR" altLang="en-US" sz="1700"/>
              <a:t>일일 스크럼 회의</a:t>
            </a:r>
            <a:r>
              <a:rPr lang="en-US" altLang="ko-KR" sz="1700"/>
              <a:t>(Daily Scrum Meeting) </a:t>
            </a:r>
          </a:p>
          <a:p>
            <a:pPr lvl="1"/>
            <a:r>
              <a:rPr lang="ko-KR" altLang="en-US" sz="1700"/>
              <a:t>날마다 진행되는 미팅 </a:t>
            </a:r>
            <a:r>
              <a:rPr lang="en-US" altLang="ko-KR" sz="1700"/>
              <a:t>(</a:t>
            </a:r>
            <a:r>
              <a:rPr lang="ko-KR" altLang="en-US" sz="1700"/>
              <a:t>어제 한일</a:t>
            </a:r>
            <a:r>
              <a:rPr lang="en-US" altLang="ko-KR" sz="1700"/>
              <a:t>, </a:t>
            </a:r>
            <a:r>
              <a:rPr lang="ko-KR" altLang="en-US" sz="1700"/>
              <a:t>오늘 할일</a:t>
            </a:r>
            <a:r>
              <a:rPr lang="en-US" altLang="ko-KR" sz="1700"/>
              <a:t>, </a:t>
            </a:r>
            <a:r>
              <a:rPr lang="ko-KR" altLang="en-US" sz="1700"/>
              <a:t>장애 현상 등을 공유</a:t>
            </a:r>
            <a:r>
              <a:rPr lang="en-US" altLang="ko-KR" sz="1700"/>
              <a:t>)</a:t>
            </a:r>
          </a:p>
          <a:p>
            <a:r>
              <a:rPr lang="ko-KR" altLang="en-US" sz="1700"/>
              <a:t>실행 가능한 제품</a:t>
            </a:r>
            <a:r>
              <a:rPr lang="en-US" altLang="ko-KR" sz="1700"/>
              <a:t>(shippable product) </a:t>
            </a:r>
            <a:r>
              <a:rPr lang="ko-KR" altLang="en-US" sz="1700"/>
              <a:t>개발 </a:t>
            </a:r>
          </a:p>
          <a:p>
            <a:pPr lvl="1"/>
            <a:r>
              <a:rPr lang="ko-KR" altLang="en-US" sz="1700"/>
              <a:t>스프린트의 결과로써 나오는 실행 가능한 제품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71324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A75B-55D8-44DA-AED9-C52C98D1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신규 프로젝트 생성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18F4-D3F6-4A49-AFBB-A8071F32C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TodoSample</a:t>
            </a:r>
            <a:endParaRPr lang="en-US" dirty="0"/>
          </a:p>
          <a:p>
            <a:pPr lvl="1"/>
            <a:r>
              <a:rPr lang="ko-KR" altLang="en-US" dirty="0"/>
              <a:t>요구사항 목록 작성</a:t>
            </a:r>
            <a:endParaRPr lang="en-US" altLang="ko-KR" dirty="0"/>
          </a:p>
          <a:p>
            <a:pPr lvl="2"/>
            <a:r>
              <a:rPr lang="ko-KR" altLang="en-US" dirty="0"/>
              <a:t>할일 </a:t>
            </a:r>
            <a:r>
              <a:rPr lang="en-US" altLang="ko-KR" dirty="0"/>
              <a:t>CRUD</a:t>
            </a:r>
          </a:p>
          <a:p>
            <a:pPr lvl="2"/>
            <a:r>
              <a:rPr lang="ko-KR" altLang="en-US" dirty="0"/>
              <a:t>알람</a:t>
            </a:r>
            <a:endParaRPr lang="en-US" altLang="ko-KR" dirty="0"/>
          </a:p>
          <a:p>
            <a:pPr lvl="2"/>
            <a:r>
              <a:rPr lang="ko-KR" altLang="en-US" dirty="0"/>
              <a:t>디바이스 연동</a:t>
            </a:r>
            <a:endParaRPr lang="en-US" altLang="ko-KR" dirty="0"/>
          </a:p>
          <a:p>
            <a:pPr lvl="2"/>
            <a:r>
              <a:rPr lang="en-US" altLang="ko-KR" dirty="0"/>
              <a:t>…</a:t>
            </a:r>
          </a:p>
          <a:p>
            <a:pPr lvl="1"/>
            <a:r>
              <a:rPr lang="ko-KR" altLang="en-US" dirty="0"/>
              <a:t>스프린트</a:t>
            </a:r>
            <a:r>
              <a:rPr lang="en-US" altLang="ko-KR" dirty="0"/>
              <a:t>1</a:t>
            </a:r>
          </a:p>
          <a:p>
            <a:pPr lvl="2"/>
            <a:r>
              <a:rPr lang="ko-KR" altLang="en-US" dirty="0"/>
              <a:t>프로젝트 생성 및 기본 환경 구성</a:t>
            </a:r>
            <a:endParaRPr lang="en-US" altLang="ko-KR" dirty="0"/>
          </a:p>
          <a:p>
            <a:pPr lvl="1"/>
            <a:r>
              <a:rPr lang="ko-KR" altLang="en-US" dirty="0"/>
              <a:t>스프린트 백로그</a:t>
            </a:r>
            <a:endParaRPr lang="en-US" altLang="ko-KR" dirty="0"/>
          </a:p>
          <a:p>
            <a:pPr lvl="2"/>
            <a:r>
              <a:rPr lang="ko-KR" altLang="en-US" dirty="0"/>
              <a:t>프로젝트 생성</a:t>
            </a:r>
            <a:endParaRPr lang="en-US" altLang="ko-KR" dirty="0"/>
          </a:p>
          <a:p>
            <a:pPr lvl="2"/>
            <a:r>
              <a:rPr lang="ko-KR" altLang="en-US" dirty="0"/>
              <a:t>기본 환경 구축</a:t>
            </a:r>
            <a:endParaRPr lang="en-US" altLang="ko-KR" dirty="0"/>
          </a:p>
          <a:p>
            <a:pPr lvl="2"/>
            <a:r>
              <a:rPr lang="en-US" altLang="ko-KR" dirty="0"/>
              <a:t>…</a:t>
            </a:r>
          </a:p>
          <a:p>
            <a:pPr lvl="1"/>
            <a:endParaRPr lang="en-US" altLang="ko-KR" dirty="0"/>
          </a:p>
          <a:p>
            <a:pPr lvl="2"/>
            <a:endParaRPr lang="en-US" altLang="ko-KR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943E-10F3-40C8-8FCE-5984F8A5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VSTS</a:t>
            </a:r>
            <a:r>
              <a:rPr lang="ko-KR" altLang="en-US" dirty="0"/>
              <a:t>에서 스크럼 작성하기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EDDFA-1E10-427D-BD1D-7A3847A4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2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DE49-C314-4E2C-A167-2671256A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UWP</a:t>
            </a:r>
            <a:r>
              <a:rPr lang="ko-KR" altLang="en-US" dirty="0"/>
              <a:t> 프로젝트와 연동 작업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18B6-045E-4B39-B133-37B258CD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Windows Template Studio</a:t>
            </a:r>
            <a:r>
              <a:rPr lang="ko-KR" altLang="en-US" dirty="0">
                <a:hlinkClick r:id="rId2"/>
              </a:rPr>
              <a:t>를 이용해서 </a:t>
            </a:r>
            <a:r>
              <a:rPr lang="en-US" altLang="ko-KR" dirty="0">
                <a:hlinkClick r:id="rId2"/>
              </a:rPr>
              <a:t>UWP </a:t>
            </a:r>
            <a:r>
              <a:rPr lang="ko-KR" altLang="en-US" dirty="0">
                <a:hlinkClick r:id="rId2"/>
              </a:rPr>
              <a:t>앱 개발 시작하기</a:t>
            </a:r>
            <a:endParaRPr lang="en-US" altLang="ko-KR" dirty="0"/>
          </a:p>
          <a:p>
            <a:r>
              <a:rPr lang="ko-KR" altLang="en-US" dirty="0"/>
              <a:t>실습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C02D-5C6A-4F90-A57C-D1D5F9F6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피드백 등록 및 처리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EDD9B-85E8-4C14-8295-5AB6AFA8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8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6FB4-469B-4591-8E9D-59C11459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</a:t>
            </a:r>
            <a:r>
              <a:rPr lang="ko-KR" altLang="en-US" dirty="0"/>
              <a:t>에서 스크럼 작성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F1817-AADB-4A2E-B018-E14A34DB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실습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4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환경 및 준비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" altLang="en-US" sz="2400" dirty="0"/>
              <a:t>가능하면 모두 영문 버전 </a:t>
            </a:r>
            <a:r>
              <a:rPr lang="ko-KR" altLang="en-US" sz="2400" dirty="0"/>
              <a:t>사용을 추천</a:t>
            </a:r>
            <a:endParaRPr lang="en-US" sz="2400" dirty="0"/>
          </a:p>
          <a:p>
            <a:r>
              <a:rPr lang="en-US" sz="2400" dirty="0"/>
              <a:t>Windows 10 version 1709 (16299.125)</a:t>
            </a:r>
          </a:p>
          <a:p>
            <a:pPr lvl="1"/>
            <a:r>
              <a:rPr lang="ko-KR" altLang="en-US" dirty="0"/>
              <a:t>가능 하면 최신 버전으로</a:t>
            </a:r>
            <a:r>
              <a:rPr lang="en-US" altLang="ko-KR" dirty="0"/>
              <a:t>..</a:t>
            </a:r>
            <a:endParaRPr lang="en-US" dirty="0"/>
          </a:p>
          <a:p>
            <a:r>
              <a:rPr lang="en-US" sz="2400" dirty="0"/>
              <a:t>Visual Studio 2017 version 15.5.2</a:t>
            </a:r>
          </a:p>
          <a:p>
            <a:pPr lvl="1"/>
            <a:r>
              <a:rPr lang="ko-KR" altLang="en-US" dirty="0"/>
              <a:t>가능 하면 최신 버전으로</a:t>
            </a:r>
            <a:r>
              <a:rPr lang="en-US" altLang="ko-KR" dirty="0"/>
              <a:t>..</a:t>
            </a:r>
            <a:endParaRPr lang="en-US" dirty="0"/>
          </a:p>
          <a:p>
            <a:r>
              <a:rPr lang="en-US" sz="2400" dirty="0"/>
              <a:t>Microsoft</a:t>
            </a:r>
            <a:r>
              <a:rPr lang="ko-KR" altLang="en-US" sz="2400" dirty="0"/>
              <a:t> </a:t>
            </a:r>
            <a:r>
              <a:rPr lang="en-US" altLang="ko-KR" sz="2400" dirty="0"/>
              <a:t>account</a:t>
            </a:r>
            <a:endParaRPr lang="en-US" sz="2400" dirty="0"/>
          </a:p>
          <a:p>
            <a:r>
              <a:rPr lang="en-US" sz="2400" dirty="0">
                <a:hlinkClick r:id="rId2"/>
              </a:rPr>
              <a:t>https://www.visualstudio.com/vso</a:t>
            </a:r>
            <a:r>
              <a:rPr lang="en-US" sz="2400" dirty="0"/>
              <a:t> </a:t>
            </a:r>
            <a:r>
              <a:rPr lang="ko-KR" altLang="en-US" sz="2400" dirty="0"/>
              <a:t>가입</a:t>
            </a:r>
            <a:endParaRPr lang="en-US" altLang="ko-KR" sz="2400" dirty="0"/>
          </a:p>
          <a:p>
            <a:r>
              <a:rPr lang="ko-KR" altLang="en-US" sz="2400" dirty="0"/>
              <a:t>처음 시도해 본다는 마음으로 하기 때문에</a:t>
            </a:r>
            <a:r>
              <a:rPr lang="en-US" altLang="ko-KR" sz="2400" dirty="0"/>
              <a:t>...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06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9DA212-8847-40F0-8E5E-D151D53E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chemeClr val="accent1"/>
                </a:solidFill>
              </a:rPr>
              <a:t>참고 자료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F864-B54B-442B-B8C1-42B63CFC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2000" b="0" dirty="0">
                <a:hlinkClick r:id="rId2"/>
              </a:rPr>
              <a:t>클라우드 기반 </a:t>
            </a:r>
            <a:r>
              <a:rPr lang="en-US" altLang="ko-KR" sz="2000" b="0" dirty="0">
                <a:hlinkClick r:id="rId2"/>
              </a:rPr>
              <a:t>ALM</a:t>
            </a:r>
            <a:r>
              <a:rPr lang="ko-KR" altLang="en-US" sz="2000" b="0" dirty="0">
                <a:hlinkClick r:id="rId2"/>
              </a:rPr>
              <a:t>의 시작</a:t>
            </a:r>
            <a:r>
              <a:rPr lang="en-US" altLang="ko-KR" sz="2000" b="0" dirty="0">
                <a:hlinkClick r:id="rId2"/>
              </a:rPr>
              <a:t>, Team Foundation Service</a:t>
            </a:r>
            <a:r>
              <a:rPr lang="en-US" altLang="ko-KR" sz="2000" b="0" dirty="0"/>
              <a:t> </a:t>
            </a:r>
            <a:r>
              <a:rPr lang="ko-KR" altLang="en-US" sz="2000" b="0" dirty="0"/>
              <a:t>유튜브</a:t>
            </a:r>
            <a:r>
              <a:rPr lang="en-US" altLang="ko-KR" sz="2000" b="0" dirty="0"/>
              <a:t>, </a:t>
            </a:r>
            <a:r>
              <a:rPr lang="ko-KR" altLang="en-US" sz="2000" b="0" dirty="0"/>
              <a:t>한글</a:t>
            </a:r>
            <a:endParaRPr lang="en-US" altLang="ko-KR" sz="2000" b="0" dirty="0"/>
          </a:p>
          <a:p>
            <a:r>
              <a:rPr lang="en-US" altLang="ko-KR" sz="2000" b="0" dirty="0">
                <a:hlinkClick r:id="rId3"/>
              </a:rPr>
              <a:t>GIT, TFS</a:t>
            </a:r>
            <a:r>
              <a:rPr lang="ko-KR" altLang="en-US" sz="2000" b="0" dirty="0">
                <a:hlinkClick r:id="rId3"/>
              </a:rPr>
              <a:t>안으로 들어오다</a:t>
            </a:r>
            <a:r>
              <a:rPr lang="ko-KR" altLang="en-US" sz="2000" b="0" dirty="0"/>
              <a:t> 유튜브</a:t>
            </a:r>
            <a:r>
              <a:rPr lang="en-US" altLang="ko-KR" sz="2000" b="0" dirty="0"/>
              <a:t>, </a:t>
            </a:r>
            <a:r>
              <a:rPr lang="ko-KR" altLang="en-US" sz="2000" b="0" dirty="0"/>
              <a:t>한글</a:t>
            </a:r>
          </a:p>
          <a:p>
            <a:r>
              <a:rPr lang="ko-KR" altLang="en-US" sz="2000" b="0" dirty="0">
                <a:hlinkClick r:id="rId4"/>
              </a:rPr>
              <a:t>협업과 코드관리</a:t>
            </a:r>
            <a:r>
              <a:rPr lang="en-US" altLang="ko-KR" sz="2000" b="0" dirty="0">
                <a:hlinkClick r:id="rId4"/>
              </a:rPr>
              <a:t>, </a:t>
            </a:r>
            <a:r>
              <a:rPr lang="ko-KR" altLang="en-US" sz="2000" b="0" dirty="0">
                <a:hlinkClick r:id="rId4"/>
              </a:rPr>
              <a:t>두 마리 토끼를 잡는 </a:t>
            </a:r>
            <a:r>
              <a:rPr lang="en-US" altLang="ko-KR" sz="2000" b="0" dirty="0">
                <a:hlinkClick r:id="rId4"/>
              </a:rPr>
              <a:t>Visual Studio Team Services</a:t>
            </a:r>
            <a:endParaRPr lang="en-US" sz="2000" b="0" dirty="0"/>
          </a:p>
          <a:p>
            <a:r>
              <a:rPr lang="ko-KR" altLang="en-US" sz="2000" b="0" dirty="0">
                <a:hlinkClick r:id="rId5"/>
              </a:rPr>
              <a:t>스크럼 </a:t>
            </a:r>
            <a:r>
              <a:rPr lang="en-US" altLang="ko-KR" sz="2000" b="0" dirty="0">
                <a:hlinkClick r:id="rId5"/>
              </a:rPr>
              <a:t>(</a:t>
            </a:r>
            <a:r>
              <a:rPr lang="ko-KR" altLang="en-US" sz="2000" b="0" dirty="0">
                <a:hlinkClick r:id="rId5"/>
              </a:rPr>
              <a:t>애자일 개발 프로세스</a:t>
            </a:r>
            <a:r>
              <a:rPr lang="en-US" altLang="ko-KR" sz="2000" b="0" dirty="0">
                <a:hlinkClick r:id="rId5"/>
              </a:rPr>
              <a:t>)</a:t>
            </a:r>
            <a:endParaRPr lang="en-US" altLang="ko-KR" sz="2000" b="0" dirty="0"/>
          </a:p>
          <a:p>
            <a:endParaRPr lang="en-US" sz="2000" b="0" dirty="0">
              <a:hlinkClick r:id="rId6"/>
            </a:endParaRPr>
          </a:p>
          <a:p>
            <a:r>
              <a:rPr lang="en-US" sz="2000" b="0" dirty="0">
                <a:hlinkClick r:id="rId6"/>
              </a:rPr>
              <a:t>Visual Studio Team Explorer Everywhere (TEE)</a:t>
            </a:r>
            <a:endParaRPr lang="en-US" sz="2000" b="0" dirty="0"/>
          </a:p>
          <a:p>
            <a:pPr lvl="1"/>
            <a:r>
              <a:rPr lang="ko-KR" altLang="en-US" sz="2000" b="0" dirty="0"/>
              <a:t>이클립스에서 </a:t>
            </a:r>
            <a:r>
              <a:rPr lang="en-US" altLang="ko-KR" sz="2000" b="0" dirty="0"/>
              <a:t>TFS </a:t>
            </a:r>
            <a:r>
              <a:rPr lang="ko-KR" altLang="en-US" sz="2000" b="0" dirty="0"/>
              <a:t>사용하기</a:t>
            </a:r>
            <a:endParaRPr lang="en-US" sz="2000" b="0" dirty="0"/>
          </a:p>
          <a:p>
            <a:r>
              <a:rPr lang="en-US" sz="2000" b="0" dirty="0">
                <a:hlinkClick r:id="rId7"/>
              </a:rPr>
              <a:t>Visual Studio Code Download</a:t>
            </a:r>
            <a:endParaRPr lang="en-US" sz="2000" b="0" dirty="0"/>
          </a:p>
          <a:p>
            <a:pPr lvl="1"/>
            <a:r>
              <a:rPr lang="en-US" altLang="ko-KR" sz="2000" b="0" dirty="0"/>
              <a:t>Code</a:t>
            </a:r>
            <a:r>
              <a:rPr lang="ko-KR" altLang="en-US" sz="2000" b="0" dirty="0"/>
              <a:t>에서 </a:t>
            </a:r>
            <a:r>
              <a:rPr lang="en-US" altLang="ko-KR" sz="2000" b="0" dirty="0"/>
              <a:t>TFS </a:t>
            </a:r>
            <a:r>
              <a:rPr lang="ko-KR" altLang="en-US" sz="2000" b="0" dirty="0"/>
              <a:t>사용하기</a:t>
            </a:r>
            <a:endParaRPr lang="en-US" altLang="ko-KR" sz="2000" b="0" dirty="0"/>
          </a:p>
        </p:txBody>
      </p:sp>
    </p:spTree>
    <p:extLst>
      <p:ext uri="{BB962C8B-B14F-4D97-AF65-F5344CB8AC3E}">
        <p14:creationId xmlns:p14="http://schemas.microsoft.com/office/powerpoint/2010/main" val="22146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41A48365-B48D-490D-A7DE-D85CC9AD2F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521F05AC-2996-48A9-9B40-1A0FC53D76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69EA644-3CDD-41E4-B343-92080ABC0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693455" y="2327918"/>
            <a:ext cx="4533345" cy="245933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91C34-0C56-4FEE-9C8D-F91A399D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 dirty="0"/>
              <a:t>Visual Studio </a:t>
            </a:r>
            <a:br>
              <a:rPr lang="en-US" sz="3700" dirty="0"/>
            </a:br>
            <a:r>
              <a:rPr lang="en-US" sz="3700" dirty="0"/>
              <a:t>Team</a:t>
            </a:r>
            <a:r>
              <a:rPr lang="ko-KR" altLang="en-US" sz="3700" dirty="0"/>
              <a:t> </a:t>
            </a:r>
            <a:r>
              <a:rPr lang="en-US" altLang="ko-KR" sz="3700" dirty="0"/>
              <a:t>Services (TFS)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2F80-A5C2-4D92-90F2-838164F8C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Eclipse, IntelliJ, Android Studio, Visual Studio, Visual Studio Code and more</a:t>
            </a:r>
          </a:p>
          <a:p>
            <a:r>
              <a:rPr lang="en-US" sz="2000">
                <a:solidFill>
                  <a:schemeClr val="bg1"/>
                </a:solidFill>
              </a:rPr>
              <a:t>Git</a:t>
            </a:r>
          </a:p>
          <a:p>
            <a:r>
              <a:rPr lang="en-US" sz="2000">
                <a:solidFill>
                  <a:schemeClr val="bg1"/>
                </a:solidFill>
              </a:rPr>
              <a:t>TFVC</a:t>
            </a:r>
          </a:p>
          <a:p>
            <a:r>
              <a:rPr lang="en-US" sz="2000">
                <a:solidFill>
                  <a:schemeClr val="bg1"/>
                </a:solidFill>
              </a:rPr>
              <a:t>Agile Tools</a:t>
            </a:r>
          </a:p>
          <a:p>
            <a:r>
              <a:rPr lang="en-US" sz="2000">
                <a:solidFill>
                  <a:schemeClr val="bg1"/>
                </a:solidFill>
              </a:rPr>
              <a:t>Continuous Integration</a:t>
            </a:r>
          </a:p>
          <a:p>
            <a:r>
              <a:rPr lang="en-US" sz="2000">
                <a:solidFill>
                  <a:schemeClr val="bg1"/>
                </a:solidFill>
              </a:rPr>
              <a:t>Tools for Java Teams</a:t>
            </a:r>
          </a:p>
          <a:p>
            <a:r>
              <a:rPr lang="en-US" sz="2000">
                <a:solidFill>
                  <a:schemeClr val="bg1"/>
                </a:solidFill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242582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66A1CE7C-CEBA-4E01-8C26-3DAE12CA6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02442B-BFCE-4D94-A053-748333A3C5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4" name="Picture 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900F4064-393A-4E08-B34C-19D145162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8" r="16769" b="-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894C7-580D-4B99-A8EF-9AA8EB2B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Visual Studio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E9A1-EC46-4BCE-9E15-23E65D423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IntelliSense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Debugging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Built-in Git</a:t>
            </a:r>
          </a:p>
          <a:p>
            <a:r>
              <a:rPr lang="en-US" sz="1800" dirty="0">
                <a:solidFill>
                  <a:schemeClr val="bg1"/>
                </a:solidFill>
              </a:rPr>
              <a:t>Extensions</a:t>
            </a:r>
          </a:p>
          <a:p>
            <a:r>
              <a:rPr lang="en-US" sz="1800" dirty="0">
                <a:hlinkClick r:id="rId3"/>
              </a:rPr>
              <a:t>Visual Studio Code Download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3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5">
            <a:extLst>
              <a:ext uri="{FF2B5EF4-FFF2-40B4-BE49-F238E27FC236}">
                <a16:creationId xmlns:a16="http://schemas.microsoft.com/office/drawing/2014/main" id="{0E02442B-BFCE-4D94-A053-748333A3C5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4" name="Picture 15">
            <a:extLst>
              <a:ext uri="{FF2B5EF4-FFF2-40B4-BE49-F238E27FC236}">
                <a16:creationId xmlns:a16="http://schemas.microsoft.com/office/drawing/2014/main" id="{6E7E779F-699D-4C96-B7D9-CEA16F551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093293" y="1171156"/>
            <a:ext cx="6691357" cy="451568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BEAD2B-F6BD-4C5D-BF75-74D43F8C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Extension</a:t>
            </a:r>
            <a:r>
              <a:rPr lang="ko-KR" altLang="en-US" sz="3600" dirty="0">
                <a:solidFill>
                  <a:schemeClr val="bg1"/>
                </a:solidFill>
              </a:rPr>
              <a:t> </a:t>
            </a:r>
            <a:r>
              <a:rPr lang="en-US" altLang="ko-KR" sz="3600" dirty="0">
                <a:solidFill>
                  <a:schemeClr val="bg1"/>
                </a:solidFill>
              </a:rPr>
              <a:t>install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072B-0623-4745-942F-CF6C8852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Source Control 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Ctrl+Shift+G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Install Click</a:t>
            </a:r>
          </a:p>
          <a:p>
            <a:r>
              <a:rPr lang="en-US" sz="1800" dirty="0">
                <a:solidFill>
                  <a:schemeClr val="bg1"/>
                </a:solidFill>
              </a:rPr>
              <a:t>Reload Click</a:t>
            </a:r>
          </a:p>
        </p:txBody>
      </p:sp>
    </p:spTree>
    <p:extLst>
      <p:ext uri="{BB962C8B-B14F-4D97-AF65-F5344CB8AC3E}">
        <p14:creationId xmlns:p14="http://schemas.microsoft.com/office/powerpoint/2010/main" val="30607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5AB85A-A08A-4F8A-A5EA-69FD80C8AE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1AB1F50C-9536-4023-B698-A8BCC3E330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018DF060-36A7-44DF-9E9A-E7C71624E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0BF0E066-A667-40B5-8E5A-EDFA1BDC6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1" r="11945" b="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23DB0A-B496-4EEC-9E68-CA03B62A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TFVC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C758-F773-4EAC-A4C1-8BC2EE98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Open Folder</a:t>
            </a:r>
          </a:p>
          <a:p>
            <a:r>
              <a:rPr lang="en-US" sz="1800" dirty="0"/>
              <a:t>Set up</a:t>
            </a:r>
            <a:r>
              <a:rPr lang="ko-KR" altLang="en-US" sz="1800" dirty="0"/>
              <a:t> </a:t>
            </a:r>
            <a:r>
              <a:rPr lang="en-US" altLang="ko-KR" sz="1800" dirty="0"/>
              <a:t>TFVC</a:t>
            </a:r>
            <a:r>
              <a:rPr lang="ko-KR" altLang="en-US" sz="1800" dirty="0"/>
              <a:t> </a:t>
            </a:r>
            <a:r>
              <a:rPr lang="en-US" altLang="ko-KR" sz="1800" dirty="0"/>
              <a:t>Support… Click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2DA13-9F7A-4380-AD7A-D341B296C3DA}"/>
              </a:ext>
            </a:extLst>
          </p:cNvPr>
          <p:cNvSpPr/>
          <p:nvPr/>
        </p:nvSpPr>
        <p:spPr>
          <a:xfrm>
            <a:off x="9576079" y="1346479"/>
            <a:ext cx="813917" cy="344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8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0101-293E-46F8-9D75-C2FCA0AF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VSTS </a:t>
            </a:r>
            <a:r>
              <a:rPr lang="ko-KR" altLang="en-US" dirty="0"/>
              <a:t>가입하기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1A67E-58C4-4055-B640-9A9696D1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참고 자료 </a:t>
            </a:r>
            <a:r>
              <a:rPr lang="en-US" altLang="ko-KR" dirty="0"/>
              <a:t>: </a:t>
            </a:r>
            <a:r>
              <a:rPr lang="ko-KR" altLang="en-US" dirty="0"/>
              <a:t>협업과 코드관리</a:t>
            </a:r>
            <a:r>
              <a:rPr lang="en-US" altLang="ko-KR" dirty="0"/>
              <a:t>, </a:t>
            </a:r>
            <a:r>
              <a:rPr lang="ko-KR" altLang="en-US" dirty="0"/>
              <a:t>두 마리 토끼를 잡는 </a:t>
            </a:r>
            <a:r>
              <a:rPr lang="en-US" altLang="ko-KR" dirty="0"/>
              <a:t>Visual Studio Team Services</a:t>
            </a:r>
          </a:p>
          <a:p>
            <a:r>
              <a:rPr lang="en-US" dirty="0"/>
              <a:t>https://www.visualstudio.com/</a:t>
            </a:r>
          </a:p>
        </p:txBody>
      </p:sp>
    </p:spTree>
    <p:extLst>
      <p:ext uri="{BB962C8B-B14F-4D97-AF65-F5344CB8AC3E}">
        <p14:creationId xmlns:p14="http://schemas.microsoft.com/office/powerpoint/2010/main" val="2921748555"/>
      </p:ext>
    </p:extLst>
  </p:cSld>
  <p:clrMapOvr>
    <a:masterClrMapping/>
  </p:clrMapOvr>
</p:sld>
</file>

<file path=ppt/theme/theme1.xml><?xml version="1.0" encoding="utf-8"?>
<a:theme xmlns:a="http://schemas.openxmlformats.org/drawingml/2006/main" name="150131MS_ComCa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107f6872-8ad1-4a9b-b86e-6dfb42ff5669" Revision="1" Stencil="System.MyShapes" StencilVersion="1.0"/>
</Control>
</file>

<file path=customXml/itemProps1.xml><?xml version="1.0" encoding="utf-8"?>
<ds:datastoreItem xmlns:ds="http://schemas.openxmlformats.org/officeDocument/2006/customXml" ds:itemID="{ADFE51D3-7093-48EF-A6C7-F29ADC02B02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2015ComCamp_Template</Template>
  <TotalTime>1126</TotalTime>
  <Words>420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나눔고딕</vt:lpstr>
      <vt:lpstr>나눔고딕 ExtraBold</vt:lpstr>
      <vt:lpstr>맑은 고딕</vt:lpstr>
      <vt:lpstr>Arial</vt:lpstr>
      <vt:lpstr>Calibri</vt:lpstr>
      <vt:lpstr>Segoe UI</vt:lpstr>
      <vt:lpstr>150131MS_ComCamp</vt:lpstr>
      <vt:lpstr>VSTS를 이용한 프로젝트 관리</vt:lpstr>
      <vt:lpstr>환경 및 준비</vt:lpstr>
      <vt:lpstr>참고 자료</vt:lpstr>
      <vt:lpstr>Visual Studio  Team Services (TFS)</vt:lpstr>
      <vt:lpstr>PowerPoint Presentation</vt:lpstr>
      <vt:lpstr>Visual Studio  Code</vt:lpstr>
      <vt:lpstr>Extension install</vt:lpstr>
      <vt:lpstr>TFVC Support</vt:lpstr>
      <vt:lpstr>VSTS 가입하기</vt:lpstr>
      <vt:lpstr>스크럼  Scrum  - wiki </vt:lpstr>
      <vt:lpstr>스크럼 진행 - wiki</vt:lpstr>
      <vt:lpstr>신규 프로젝트 생성</vt:lpstr>
      <vt:lpstr>VSTS에서 스크럼 작성하기</vt:lpstr>
      <vt:lpstr>UWP 프로젝트와 연동 작업</vt:lpstr>
      <vt:lpstr>피드백 등록 및 처리</vt:lpstr>
      <vt:lpstr>Git에서 스크럼 작성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list Universal app</dc:title>
  <dc:creator>MunChan Park</dc:creator>
  <cp:lastModifiedBy>MunChan Park</cp:lastModifiedBy>
  <cp:revision>57</cp:revision>
  <dcterms:created xsi:type="dcterms:W3CDTF">2015-06-29T12:46:34Z</dcterms:created>
  <dcterms:modified xsi:type="dcterms:W3CDTF">2017-12-26T00:59:19Z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