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2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E9E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7197" y="-2232158"/>
            <a:ext cx="10107797" cy="10107797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5D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00971" y="3671442"/>
            <a:ext cx="7365072" cy="1182044"/>
          </a:xfrm>
        </p:spPr>
        <p:txBody>
          <a:bodyPr anchor="b">
            <a:normAutofit/>
          </a:bodyPr>
          <a:lstStyle>
            <a:lvl1pPr algn="l">
              <a:defRPr sz="4400" b="1" spc="-150">
                <a:solidFill>
                  <a:srgbClr val="1A6EC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0971" y="4946573"/>
            <a:ext cx="7365072" cy="636296"/>
          </a:xfrm>
        </p:spPr>
        <p:txBody>
          <a:bodyPr anchor="ctr"/>
          <a:lstStyle>
            <a:lvl1pPr marL="0" indent="0" algn="l">
              <a:buNone/>
              <a:defRPr sz="2400" b="1"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직사각형 14"/>
          <p:cNvSpPr/>
          <p:nvPr/>
        </p:nvSpPr>
        <p:spPr>
          <a:xfrm>
            <a:off x="482475" y="505446"/>
            <a:ext cx="4687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i="0" dirty="0" smtClean="0">
                <a:solidFill>
                  <a:srgbClr val="2F488D"/>
                </a:solidFill>
                <a:effectLst/>
                <a:latin typeface="+mn-ea"/>
                <a:ea typeface="+mn-ea"/>
              </a:rPr>
              <a:t>Microsoft </a:t>
            </a:r>
            <a:r>
              <a:rPr lang="en-US" altLang="ko-KR" sz="2000" b="1" i="0" dirty="0" smtClean="0">
                <a:solidFill>
                  <a:srgbClr val="2F488D"/>
                </a:solidFill>
                <a:effectLst/>
                <a:latin typeface="+mn-ea"/>
                <a:ea typeface="+mn-ea"/>
              </a:rPr>
              <a:t>MVP</a:t>
            </a:r>
            <a:endParaRPr lang="ko-KR" altLang="en-US" sz="2800" b="1" spc="-150" dirty="0">
              <a:solidFill>
                <a:srgbClr val="2F488D"/>
              </a:solidFill>
              <a:latin typeface="+mn-ea"/>
              <a:ea typeface="+mn-ea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4656597" y="-345732"/>
            <a:ext cx="8431039" cy="8508391"/>
            <a:chOff x="4656597" y="-345732"/>
            <a:chExt cx="8431039" cy="8508391"/>
          </a:xfrm>
        </p:grpSpPr>
        <p:sp>
          <p:nvSpPr>
            <p:cNvPr id="10" name="자유형 9"/>
            <p:cNvSpPr/>
            <p:nvPr userDrawn="1"/>
          </p:nvSpPr>
          <p:spPr>
            <a:xfrm>
              <a:off x="4656597" y="-345732"/>
              <a:ext cx="3303639" cy="1887794"/>
            </a:xfrm>
            <a:custGeom>
              <a:avLst/>
              <a:gdLst>
                <a:gd name="connsiteX0" fmla="*/ 176981 w 3303639"/>
                <a:gd name="connsiteY0" fmla="*/ 294968 h 1887794"/>
                <a:gd name="connsiteX1" fmla="*/ 1268361 w 3303639"/>
                <a:gd name="connsiteY1" fmla="*/ 1887794 h 1887794"/>
                <a:gd name="connsiteX2" fmla="*/ 3303639 w 3303639"/>
                <a:gd name="connsiteY2" fmla="*/ 1268362 h 1887794"/>
                <a:gd name="connsiteX3" fmla="*/ 0 w 3303639"/>
                <a:gd name="connsiteY3" fmla="*/ 0 h 1887794"/>
                <a:gd name="connsiteX4" fmla="*/ 176981 w 3303639"/>
                <a:gd name="connsiteY4" fmla="*/ 294968 h 188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639" h="1887794">
                  <a:moveTo>
                    <a:pt x="176981" y="294968"/>
                  </a:moveTo>
                  <a:lnTo>
                    <a:pt x="1268361" y="1887794"/>
                  </a:lnTo>
                  <a:lnTo>
                    <a:pt x="3303639" y="1268362"/>
                  </a:lnTo>
                  <a:lnTo>
                    <a:pt x="0" y="0"/>
                  </a:lnTo>
                  <a:lnTo>
                    <a:pt x="176981" y="294968"/>
                  </a:lnTo>
                  <a:close/>
                </a:path>
              </a:pathLst>
            </a:custGeom>
            <a:solidFill>
              <a:srgbClr val="011F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자유형 10"/>
            <p:cNvSpPr/>
            <p:nvPr userDrawn="1"/>
          </p:nvSpPr>
          <p:spPr>
            <a:xfrm>
              <a:off x="5899355" y="556496"/>
              <a:ext cx="3687097" cy="1445342"/>
            </a:xfrm>
            <a:custGeom>
              <a:avLst/>
              <a:gdLst>
                <a:gd name="connsiteX0" fmla="*/ 0 w 3687097"/>
                <a:gd name="connsiteY0" fmla="*/ 973394 h 1445342"/>
                <a:gd name="connsiteX1" fmla="*/ 3687097 w 3687097"/>
                <a:gd name="connsiteY1" fmla="*/ 1445342 h 1445342"/>
                <a:gd name="connsiteX2" fmla="*/ 3185652 w 3687097"/>
                <a:gd name="connsiteY2" fmla="*/ 0 h 1445342"/>
                <a:gd name="connsiteX3" fmla="*/ 0 w 3687097"/>
                <a:gd name="connsiteY3" fmla="*/ 973394 h 144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7097" h="1445342">
                  <a:moveTo>
                    <a:pt x="0" y="973394"/>
                  </a:moveTo>
                  <a:lnTo>
                    <a:pt x="3687097" y="1445342"/>
                  </a:lnTo>
                  <a:lnTo>
                    <a:pt x="3185652" y="0"/>
                  </a:lnTo>
                  <a:lnTo>
                    <a:pt x="0" y="973394"/>
                  </a:lnTo>
                  <a:close/>
                </a:path>
              </a:pathLst>
            </a:custGeom>
            <a:solidFill>
              <a:srgbClr val="1A6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자유형 11"/>
            <p:cNvSpPr/>
            <p:nvPr userDrawn="1"/>
          </p:nvSpPr>
          <p:spPr>
            <a:xfrm>
              <a:off x="9076075" y="522995"/>
              <a:ext cx="4011561" cy="7639664"/>
            </a:xfrm>
            <a:custGeom>
              <a:avLst/>
              <a:gdLst>
                <a:gd name="connsiteX0" fmla="*/ 0 w 4011561"/>
                <a:gd name="connsiteY0" fmla="*/ 0 h 7639664"/>
                <a:gd name="connsiteX1" fmla="*/ 2212258 w 4011561"/>
                <a:gd name="connsiteY1" fmla="*/ 7639664 h 7639664"/>
                <a:gd name="connsiteX2" fmla="*/ 4011561 w 4011561"/>
                <a:gd name="connsiteY2" fmla="*/ 5604387 h 7639664"/>
                <a:gd name="connsiteX3" fmla="*/ 0 w 4011561"/>
                <a:gd name="connsiteY3" fmla="*/ 0 h 7639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1561" h="7639664">
                  <a:moveTo>
                    <a:pt x="0" y="0"/>
                  </a:moveTo>
                  <a:lnTo>
                    <a:pt x="2212258" y="7639664"/>
                  </a:lnTo>
                  <a:lnTo>
                    <a:pt x="4011561" y="5604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213" y="505446"/>
            <a:ext cx="2289053" cy="9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78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8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50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1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rgbClr val="E9E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0114965" y="18161"/>
            <a:ext cx="2875637" cy="2902020"/>
            <a:chOff x="4656597" y="-345732"/>
            <a:chExt cx="8431039" cy="8508391"/>
          </a:xfrm>
        </p:grpSpPr>
        <p:sp>
          <p:nvSpPr>
            <p:cNvPr id="8" name="자유형 7"/>
            <p:cNvSpPr/>
            <p:nvPr userDrawn="1"/>
          </p:nvSpPr>
          <p:spPr>
            <a:xfrm>
              <a:off x="4656597" y="-345732"/>
              <a:ext cx="3303639" cy="1887794"/>
            </a:xfrm>
            <a:custGeom>
              <a:avLst/>
              <a:gdLst>
                <a:gd name="connsiteX0" fmla="*/ 176981 w 3303639"/>
                <a:gd name="connsiteY0" fmla="*/ 294968 h 1887794"/>
                <a:gd name="connsiteX1" fmla="*/ 1268361 w 3303639"/>
                <a:gd name="connsiteY1" fmla="*/ 1887794 h 1887794"/>
                <a:gd name="connsiteX2" fmla="*/ 3303639 w 3303639"/>
                <a:gd name="connsiteY2" fmla="*/ 1268362 h 1887794"/>
                <a:gd name="connsiteX3" fmla="*/ 0 w 3303639"/>
                <a:gd name="connsiteY3" fmla="*/ 0 h 1887794"/>
                <a:gd name="connsiteX4" fmla="*/ 176981 w 3303639"/>
                <a:gd name="connsiteY4" fmla="*/ 294968 h 188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639" h="1887794">
                  <a:moveTo>
                    <a:pt x="176981" y="294968"/>
                  </a:moveTo>
                  <a:lnTo>
                    <a:pt x="1268361" y="1887794"/>
                  </a:lnTo>
                  <a:lnTo>
                    <a:pt x="3303639" y="1268362"/>
                  </a:lnTo>
                  <a:lnTo>
                    <a:pt x="0" y="0"/>
                  </a:lnTo>
                  <a:lnTo>
                    <a:pt x="176981" y="294968"/>
                  </a:lnTo>
                  <a:close/>
                </a:path>
              </a:pathLst>
            </a:custGeom>
            <a:solidFill>
              <a:srgbClr val="011F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자유형 8"/>
            <p:cNvSpPr/>
            <p:nvPr userDrawn="1"/>
          </p:nvSpPr>
          <p:spPr>
            <a:xfrm>
              <a:off x="5899355" y="556496"/>
              <a:ext cx="3687097" cy="1445342"/>
            </a:xfrm>
            <a:custGeom>
              <a:avLst/>
              <a:gdLst>
                <a:gd name="connsiteX0" fmla="*/ 0 w 3687097"/>
                <a:gd name="connsiteY0" fmla="*/ 973394 h 1445342"/>
                <a:gd name="connsiteX1" fmla="*/ 3687097 w 3687097"/>
                <a:gd name="connsiteY1" fmla="*/ 1445342 h 1445342"/>
                <a:gd name="connsiteX2" fmla="*/ 3185652 w 3687097"/>
                <a:gd name="connsiteY2" fmla="*/ 0 h 1445342"/>
                <a:gd name="connsiteX3" fmla="*/ 0 w 3687097"/>
                <a:gd name="connsiteY3" fmla="*/ 973394 h 144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7097" h="1445342">
                  <a:moveTo>
                    <a:pt x="0" y="973394"/>
                  </a:moveTo>
                  <a:lnTo>
                    <a:pt x="3687097" y="1445342"/>
                  </a:lnTo>
                  <a:lnTo>
                    <a:pt x="3185652" y="0"/>
                  </a:lnTo>
                  <a:lnTo>
                    <a:pt x="0" y="973394"/>
                  </a:lnTo>
                  <a:close/>
                </a:path>
              </a:pathLst>
            </a:custGeom>
            <a:solidFill>
              <a:srgbClr val="1A6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자유형 9"/>
            <p:cNvSpPr/>
            <p:nvPr userDrawn="1"/>
          </p:nvSpPr>
          <p:spPr>
            <a:xfrm>
              <a:off x="9076075" y="522995"/>
              <a:ext cx="4011561" cy="7639664"/>
            </a:xfrm>
            <a:custGeom>
              <a:avLst/>
              <a:gdLst>
                <a:gd name="connsiteX0" fmla="*/ 0 w 4011561"/>
                <a:gd name="connsiteY0" fmla="*/ 0 h 7639664"/>
                <a:gd name="connsiteX1" fmla="*/ 2212258 w 4011561"/>
                <a:gd name="connsiteY1" fmla="*/ 7639664 h 7639664"/>
                <a:gd name="connsiteX2" fmla="*/ 4011561 w 4011561"/>
                <a:gd name="connsiteY2" fmla="*/ 5604387 h 7639664"/>
                <a:gd name="connsiteX3" fmla="*/ 0 w 4011561"/>
                <a:gd name="connsiteY3" fmla="*/ 0 h 7639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1561" h="7639664">
                  <a:moveTo>
                    <a:pt x="0" y="0"/>
                  </a:moveTo>
                  <a:lnTo>
                    <a:pt x="2212258" y="7639664"/>
                  </a:lnTo>
                  <a:lnTo>
                    <a:pt x="4011561" y="5604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2452" y="1"/>
            <a:ext cx="11297264" cy="1061883"/>
          </a:xfrm>
        </p:spPr>
        <p:txBody>
          <a:bodyPr/>
          <a:lstStyle>
            <a:lvl1pPr>
              <a:defRPr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42452" y="1268361"/>
            <a:ext cx="11297264" cy="4908602"/>
          </a:xfrm>
        </p:spPr>
        <p:txBody>
          <a:bodyPr/>
          <a:lstStyle>
            <a:lvl1pPr>
              <a:defRPr b="1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 b="1"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 b="1"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 b="1"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 b="1"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2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bg>
      <p:bgPr>
        <a:solidFill>
          <a:srgbClr val="E9E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0114965" y="18161"/>
            <a:ext cx="2875637" cy="2902020"/>
            <a:chOff x="4656597" y="-345732"/>
            <a:chExt cx="8431039" cy="8508391"/>
          </a:xfrm>
        </p:grpSpPr>
        <p:sp>
          <p:nvSpPr>
            <p:cNvPr id="8" name="자유형 7"/>
            <p:cNvSpPr/>
            <p:nvPr userDrawn="1"/>
          </p:nvSpPr>
          <p:spPr>
            <a:xfrm>
              <a:off x="4656597" y="-345732"/>
              <a:ext cx="3303639" cy="1887794"/>
            </a:xfrm>
            <a:custGeom>
              <a:avLst/>
              <a:gdLst>
                <a:gd name="connsiteX0" fmla="*/ 176981 w 3303639"/>
                <a:gd name="connsiteY0" fmla="*/ 294968 h 1887794"/>
                <a:gd name="connsiteX1" fmla="*/ 1268361 w 3303639"/>
                <a:gd name="connsiteY1" fmla="*/ 1887794 h 1887794"/>
                <a:gd name="connsiteX2" fmla="*/ 3303639 w 3303639"/>
                <a:gd name="connsiteY2" fmla="*/ 1268362 h 1887794"/>
                <a:gd name="connsiteX3" fmla="*/ 0 w 3303639"/>
                <a:gd name="connsiteY3" fmla="*/ 0 h 1887794"/>
                <a:gd name="connsiteX4" fmla="*/ 176981 w 3303639"/>
                <a:gd name="connsiteY4" fmla="*/ 294968 h 188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639" h="1887794">
                  <a:moveTo>
                    <a:pt x="176981" y="294968"/>
                  </a:moveTo>
                  <a:lnTo>
                    <a:pt x="1268361" y="1887794"/>
                  </a:lnTo>
                  <a:lnTo>
                    <a:pt x="3303639" y="1268362"/>
                  </a:lnTo>
                  <a:lnTo>
                    <a:pt x="0" y="0"/>
                  </a:lnTo>
                  <a:lnTo>
                    <a:pt x="176981" y="294968"/>
                  </a:lnTo>
                  <a:close/>
                </a:path>
              </a:pathLst>
            </a:custGeom>
            <a:solidFill>
              <a:srgbClr val="011F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자유형 8"/>
            <p:cNvSpPr/>
            <p:nvPr userDrawn="1"/>
          </p:nvSpPr>
          <p:spPr>
            <a:xfrm>
              <a:off x="5899355" y="556496"/>
              <a:ext cx="3687097" cy="1445342"/>
            </a:xfrm>
            <a:custGeom>
              <a:avLst/>
              <a:gdLst>
                <a:gd name="connsiteX0" fmla="*/ 0 w 3687097"/>
                <a:gd name="connsiteY0" fmla="*/ 973394 h 1445342"/>
                <a:gd name="connsiteX1" fmla="*/ 3687097 w 3687097"/>
                <a:gd name="connsiteY1" fmla="*/ 1445342 h 1445342"/>
                <a:gd name="connsiteX2" fmla="*/ 3185652 w 3687097"/>
                <a:gd name="connsiteY2" fmla="*/ 0 h 1445342"/>
                <a:gd name="connsiteX3" fmla="*/ 0 w 3687097"/>
                <a:gd name="connsiteY3" fmla="*/ 973394 h 144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7097" h="1445342">
                  <a:moveTo>
                    <a:pt x="0" y="973394"/>
                  </a:moveTo>
                  <a:lnTo>
                    <a:pt x="3687097" y="1445342"/>
                  </a:lnTo>
                  <a:lnTo>
                    <a:pt x="3185652" y="0"/>
                  </a:lnTo>
                  <a:lnTo>
                    <a:pt x="0" y="973394"/>
                  </a:lnTo>
                  <a:close/>
                </a:path>
              </a:pathLst>
            </a:custGeom>
            <a:solidFill>
              <a:srgbClr val="1A6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자유형 9"/>
            <p:cNvSpPr/>
            <p:nvPr userDrawn="1"/>
          </p:nvSpPr>
          <p:spPr>
            <a:xfrm>
              <a:off x="9076075" y="522995"/>
              <a:ext cx="4011561" cy="7639664"/>
            </a:xfrm>
            <a:custGeom>
              <a:avLst/>
              <a:gdLst>
                <a:gd name="connsiteX0" fmla="*/ 0 w 4011561"/>
                <a:gd name="connsiteY0" fmla="*/ 0 h 7639664"/>
                <a:gd name="connsiteX1" fmla="*/ 2212258 w 4011561"/>
                <a:gd name="connsiteY1" fmla="*/ 7639664 h 7639664"/>
                <a:gd name="connsiteX2" fmla="*/ 4011561 w 4011561"/>
                <a:gd name="connsiteY2" fmla="*/ 5604387 h 7639664"/>
                <a:gd name="connsiteX3" fmla="*/ 0 w 4011561"/>
                <a:gd name="connsiteY3" fmla="*/ 0 h 7639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1561" h="7639664">
                  <a:moveTo>
                    <a:pt x="0" y="0"/>
                  </a:moveTo>
                  <a:lnTo>
                    <a:pt x="2212258" y="7639664"/>
                  </a:lnTo>
                  <a:lnTo>
                    <a:pt x="4011561" y="5604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442452" y="1"/>
            <a:ext cx="11297264" cy="1061883"/>
          </a:xfrm>
        </p:spPr>
        <p:txBody>
          <a:bodyPr/>
          <a:lstStyle>
            <a:lvl1pPr>
              <a:defRPr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482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bg>
      <p:bgPr>
        <a:solidFill>
          <a:srgbClr val="E9E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2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244" y="1840430"/>
            <a:ext cx="3917512" cy="158057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088847" y="4140130"/>
            <a:ext cx="4014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b="0" i="0" dirty="0" smtClean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Mobile-First, Cloud-First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6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85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1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2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A9F4-D997-44E9-AE13-A348C89BA9C9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5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adduplex.com/2015/05/adduplex-windows-phone-device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grali.com/2015/08/02/three-ways-to-set-specific-devicefamily-xaml-views-in-uwp/" TargetMode="External"/><Relationship Id="rId2" Type="http://schemas.openxmlformats.org/officeDocument/2006/relationships/hyperlink" Target="https://nokiawpdev.wordpress.com/2015/05/27/one-xaml-for-uwp-windows-8-1-and-windows-phone-8-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s.u2u.be/diederik/post/2015/07/28/A-lap-around-Adaptive-Triggers.aspx" TargetMode="External"/><Relationship Id="rId5" Type="http://schemas.openxmlformats.org/officeDocument/2006/relationships/hyperlink" Target="https://github.com/dotMorten/WindowsStateTriggers" TargetMode="External"/><Relationship Id="rId4" Type="http://schemas.openxmlformats.org/officeDocument/2006/relationships/hyperlink" Target="https://github.com/igrali/Win10-UWP-AdaptiveSampl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Todo</a:t>
            </a:r>
            <a:r>
              <a:rPr lang="en-US" dirty="0" smtClean="0"/>
              <a:t> list Universal </a:t>
            </a:r>
            <a:r>
              <a:rPr lang="en-US" dirty="0" smtClean="0"/>
              <a:t>&amp; </a:t>
            </a:r>
            <a:r>
              <a:rPr lang="en-US" dirty="0" smtClean="0"/>
              <a:t>UWP app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971" y="4946573"/>
            <a:ext cx="7365072" cy="1431860"/>
          </a:xfrm>
        </p:spPr>
        <p:txBody>
          <a:bodyPr>
            <a:normAutofit/>
          </a:bodyPr>
          <a:lstStyle/>
          <a:p>
            <a:r>
              <a:rPr lang="en-US" dirty="0" err="1" smtClean="0"/>
              <a:t>MunChan</a:t>
            </a:r>
            <a:r>
              <a:rPr lang="en-US" dirty="0" smtClean="0"/>
              <a:t> Park</a:t>
            </a:r>
            <a:r>
              <a:rPr lang="ko" altLang="en-US" dirty="0" smtClean="0"/>
              <a:t>      </a:t>
            </a:r>
            <a:r>
              <a:rPr lang="en-US" altLang="ko" dirty="0" smtClean="0"/>
              <a:t>kaki104@daum.net</a:t>
            </a:r>
            <a:endParaRPr lang="en-US" dirty="0" smtClean="0"/>
          </a:p>
          <a:p>
            <a:r>
              <a:rPr lang="en-US" dirty="0" smtClean="0"/>
              <a:t>Windows Platform Development MVP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896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ko-KR" altLang="en-US" dirty="0" smtClean="0"/>
              <a:t>개발 환경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ko" altLang="en-US" dirty="0" smtClean="0"/>
              <a:t>가능하면 모두 영문 버전을 사용하는 것이 좋다</a:t>
            </a:r>
            <a:r>
              <a:rPr lang="en-US" altLang="ko" dirty="0" smtClean="0"/>
              <a:t>.</a:t>
            </a:r>
            <a:endParaRPr lang="en-US" dirty="0" smtClean="0"/>
          </a:p>
          <a:p>
            <a:r>
              <a:rPr lang="en-US" dirty="0" smtClean="0"/>
              <a:t>Visual Studio 2013 Update 4</a:t>
            </a:r>
          </a:p>
          <a:p>
            <a:r>
              <a:rPr lang="en-US" dirty="0" smtClean="0"/>
              <a:t>Windows 8.1</a:t>
            </a:r>
          </a:p>
          <a:p>
            <a:r>
              <a:rPr lang="en-US" dirty="0" smtClean="0"/>
              <a:t>Windows Phone 8.1</a:t>
            </a:r>
          </a:p>
          <a:p>
            <a:r>
              <a:rPr lang="en-US" altLang="ko" dirty="0" smtClean="0"/>
              <a:t>XAML(WPF,</a:t>
            </a:r>
            <a:r>
              <a:rPr lang="ko" altLang="en-US" dirty="0" smtClean="0"/>
              <a:t> </a:t>
            </a:r>
            <a:r>
              <a:rPr lang="en-US" altLang="ko" dirty="0" smtClean="0"/>
              <a:t>Silverlight,</a:t>
            </a:r>
            <a:r>
              <a:rPr lang="ko" altLang="en-US" dirty="0"/>
              <a:t> </a:t>
            </a:r>
            <a:r>
              <a:rPr lang="en-US" altLang="ko" dirty="0" smtClean="0"/>
              <a:t>Windows</a:t>
            </a:r>
            <a:r>
              <a:rPr lang="ko" altLang="en-US" dirty="0"/>
              <a:t> </a:t>
            </a:r>
            <a:r>
              <a:rPr lang="en-US" altLang="ko" dirty="0" smtClean="0"/>
              <a:t>apps</a:t>
            </a:r>
            <a:r>
              <a:rPr lang="en-US" altLang="ko" dirty="0"/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Visual Studio 2015 RTM(</a:t>
            </a:r>
            <a:r>
              <a:rPr lang="ko-KR" altLang="en-US" dirty="0" smtClean="0"/>
              <a:t>출시 후</a:t>
            </a:r>
            <a:r>
              <a:rPr lang="en-US" altLang="ko-KR" dirty="0" smtClean="0"/>
              <a:t>)</a:t>
            </a:r>
          </a:p>
          <a:p>
            <a:r>
              <a:rPr lang="en-US" dirty="0" smtClean="0"/>
              <a:t>Windows 10 TP</a:t>
            </a:r>
          </a:p>
          <a:p>
            <a:r>
              <a:rPr lang="en-US" dirty="0" smtClean="0"/>
              <a:t>Universal app -&gt; UWP app</a:t>
            </a:r>
          </a:p>
          <a:p>
            <a:r>
              <a:rPr lang="en-US" dirty="0" smtClean="0"/>
              <a:t>Windows app </a:t>
            </a:r>
            <a:r>
              <a:rPr lang="ko-KR" altLang="en-US" dirty="0" smtClean="0"/>
              <a:t>실전 개발 교육 일정</a:t>
            </a:r>
            <a:r>
              <a:rPr lang="en-US" altLang="ko-KR" dirty="0"/>
              <a:t>(http://</a:t>
            </a:r>
            <a:r>
              <a:rPr lang="en-US" altLang="ko-KR" dirty="0" smtClean="0"/>
              <a:t>kaki104.tistory.com/395)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68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Universal app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UWP </a:t>
            </a:r>
            <a:r>
              <a:rPr lang="ko-KR" altLang="en-US" dirty="0" smtClean="0"/>
              <a:t>앱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974" y="1309948"/>
            <a:ext cx="9137734" cy="53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19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ko-KR" altLang="en-US" dirty="0" smtClean="0"/>
              <a:t>아직은</a:t>
            </a:r>
            <a:r>
              <a:rPr lang="en-US" altLang="ko-KR" dirty="0" smtClean="0"/>
              <a:t>.. </a:t>
            </a:r>
            <a:r>
              <a:rPr lang="en-US" dirty="0" smtClean="0"/>
              <a:t>Universal app</a:t>
            </a:r>
            <a:r>
              <a:rPr lang="ko-KR" altLang="en-US" dirty="0" smtClean="0"/>
              <a:t>이 필요하다</a:t>
            </a:r>
            <a:r>
              <a:rPr lang="en-US" altLang="ko-KR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AdDuplex</a:t>
            </a:r>
            <a:r>
              <a:rPr lang="en-US" dirty="0" smtClean="0"/>
              <a:t> Windows Phone Device Statistics Report May, 2015</a:t>
            </a:r>
            <a:endParaRPr lang="en-US" altLang="ko-KR" dirty="0" smtClean="0"/>
          </a:p>
          <a:p>
            <a:r>
              <a:rPr lang="en-US" dirty="0" smtClean="0">
                <a:hlinkClick r:id="rId2"/>
              </a:rPr>
              <a:t>http://blog.adduplex.com/2015/05/adduplex-windows-phone-device.html</a:t>
            </a:r>
            <a:endParaRPr lang="en-US" dirty="0" smtClean="0"/>
          </a:p>
          <a:p>
            <a:r>
              <a:rPr lang="en-US" altLang="ko-KR" dirty="0" smtClean="0"/>
              <a:t>Windows Phone </a:t>
            </a:r>
            <a:r>
              <a:rPr lang="ko-KR" altLang="en-US" dirty="0" smtClean="0"/>
              <a:t>버전별 점유율 </a:t>
            </a:r>
            <a:r>
              <a:rPr lang="en-US" altLang="ko-KR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Windows Phone 8.1 74.2%</a:t>
            </a:r>
            <a:r>
              <a:rPr lang="en-US" dirty="0" smtClean="0"/>
              <a:t>, Windows Phone 8.0 16.0%, Windows Phone 7.x 7.9%, Windows 10 2.3%</a:t>
            </a:r>
          </a:p>
          <a:p>
            <a:r>
              <a:rPr lang="en-US" dirty="0" smtClean="0"/>
              <a:t>Windows Phone 8.0 </a:t>
            </a:r>
            <a:r>
              <a:rPr lang="ko-KR" altLang="en-US" dirty="0" smtClean="0"/>
              <a:t>앱과 </a:t>
            </a:r>
            <a:r>
              <a:rPr lang="en-US" altLang="ko-KR" dirty="0" smtClean="0"/>
              <a:t>Windows Phone 8.1 RT </a:t>
            </a:r>
            <a:r>
              <a:rPr lang="ko-KR" altLang="en-US" dirty="0" smtClean="0"/>
              <a:t>앱은 서로 다르다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(Windows Phone 8.1 RT</a:t>
            </a:r>
            <a:r>
              <a:rPr lang="ko-KR" altLang="en-US" dirty="0" smtClean="0"/>
              <a:t>부터 </a:t>
            </a:r>
            <a:r>
              <a:rPr lang="en-US" altLang="ko-KR" dirty="0" smtClean="0"/>
              <a:t>Windows 8.1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API </a:t>
            </a:r>
            <a:r>
              <a:rPr lang="ko-KR" altLang="en-US" dirty="0" smtClean="0"/>
              <a:t>호환성이 높아짐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개발자 경험은 </a:t>
            </a:r>
            <a:r>
              <a:rPr lang="en-US" altLang="ko-KR" dirty="0" smtClean="0"/>
              <a:t>UWP </a:t>
            </a:r>
            <a:r>
              <a:rPr lang="ko-KR" altLang="en-US" dirty="0" smtClean="0"/>
              <a:t>앱과 연결 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단점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아무래도 </a:t>
            </a:r>
            <a:r>
              <a:rPr lang="en-US" altLang="ko-KR" dirty="0" smtClean="0"/>
              <a:t>UWP </a:t>
            </a:r>
            <a:r>
              <a:rPr lang="ko-KR" altLang="en-US" dirty="0" smtClean="0"/>
              <a:t>앱 하나만 만드는 것 보다는 손이 많이 간다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8226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Todo</a:t>
            </a:r>
            <a:r>
              <a:rPr lang="en-US" dirty="0" smtClean="0"/>
              <a:t> list default design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774" y="1061884"/>
            <a:ext cx="8268222" cy="526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35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Windows 8.1 design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70" y="1061884"/>
            <a:ext cx="9511300" cy="535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19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Windows Phone 8.1 design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367" y="1061884"/>
            <a:ext cx="9001162" cy="551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21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" dirty="0" smtClean="0"/>
              <a:t>7.</a:t>
            </a:r>
            <a:r>
              <a:rPr lang="ko" altLang="en-US" dirty="0"/>
              <a:t> </a:t>
            </a:r>
            <a:r>
              <a:rPr lang="en-US" altLang="ko" dirty="0" smtClean="0"/>
              <a:t>Todo</a:t>
            </a:r>
            <a:r>
              <a:rPr lang="ko" altLang="en-US" dirty="0" smtClean="0"/>
              <a:t> </a:t>
            </a:r>
            <a:r>
              <a:rPr lang="en-US" altLang="ko" dirty="0" smtClean="0"/>
              <a:t>list</a:t>
            </a:r>
            <a:r>
              <a:rPr lang="ko" altLang="en-US" dirty="0" smtClean="0"/>
              <a:t> 개발 순서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" dirty="0" smtClean="0"/>
              <a:t>MVVM</a:t>
            </a:r>
            <a:r>
              <a:rPr lang="ko" altLang="en-US" dirty="0" smtClean="0"/>
              <a:t> 패턴 적용</a:t>
            </a:r>
            <a:r>
              <a:rPr lang="en-US" altLang="ko" dirty="0" smtClean="0"/>
              <a:t>(http://kaki104.tistory.com/177)</a:t>
            </a:r>
          </a:p>
          <a:p>
            <a:r>
              <a:rPr lang="ko" altLang="en-US" dirty="0" smtClean="0"/>
              <a:t>새 프로젝트 추가</a:t>
            </a:r>
            <a:r>
              <a:rPr lang="en-US" altLang="ko" dirty="0" smtClean="0"/>
              <a:t>(Hub</a:t>
            </a:r>
            <a:r>
              <a:rPr lang="ko" altLang="en-US" dirty="0"/>
              <a:t> </a:t>
            </a:r>
            <a:r>
              <a:rPr lang="en-US" altLang="ko" dirty="0" smtClean="0"/>
              <a:t>template,</a:t>
            </a:r>
            <a:r>
              <a:rPr lang="ko" altLang="en-US" dirty="0" smtClean="0"/>
              <a:t> </a:t>
            </a:r>
            <a:r>
              <a:rPr lang="en-US" altLang="ko" dirty="0" smtClean="0"/>
              <a:t>Blank</a:t>
            </a:r>
            <a:r>
              <a:rPr lang="ko" altLang="en-US" dirty="0" smtClean="0"/>
              <a:t> </a:t>
            </a:r>
            <a:r>
              <a:rPr lang="en-US" altLang="ko" dirty="0" smtClean="0"/>
              <a:t>template)</a:t>
            </a:r>
          </a:p>
          <a:p>
            <a:r>
              <a:rPr lang="ko" altLang="en-US" dirty="0" smtClean="0"/>
              <a:t>화면 그리기</a:t>
            </a:r>
            <a:r>
              <a:rPr lang="en-US" altLang="ko" dirty="0" smtClean="0"/>
              <a:t>(Grid,</a:t>
            </a:r>
            <a:r>
              <a:rPr lang="ko" altLang="en-US" dirty="0" smtClean="0"/>
              <a:t> </a:t>
            </a:r>
            <a:r>
              <a:rPr lang="en-US" altLang="ko" dirty="0" err="1" smtClean="0"/>
              <a:t>ListView</a:t>
            </a:r>
            <a:r>
              <a:rPr lang="en-US" altLang="ko" dirty="0" smtClean="0"/>
              <a:t>,</a:t>
            </a:r>
            <a:r>
              <a:rPr lang="ko" altLang="en-US" dirty="0" smtClean="0"/>
              <a:t> </a:t>
            </a:r>
            <a:r>
              <a:rPr lang="en-US" altLang="ko" dirty="0" err="1" smtClean="0"/>
              <a:t>ComboBox</a:t>
            </a:r>
            <a:r>
              <a:rPr lang="en-US" altLang="ko" dirty="0" smtClean="0"/>
              <a:t>,</a:t>
            </a:r>
            <a:r>
              <a:rPr lang="ko" altLang="en-US" dirty="0" smtClean="0"/>
              <a:t> </a:t>
            </a:r>
            <a:r>
              <a:rPr lang="en-US" altLang="ko" dirty="0" smtClean="0"/>
              <a:t>Button,</a:t>
            </a:r>
            <a:r>
              <a:rPr lang="ko" altLang="en-US" dirty="0" smtClean="0"/>
              <a:t> </a:t>
            </a:r>
            <a:r>
              <a:rPr lang="en-US" altLang="ko" dirty="0" err="1" smtClean="0"/>
              <a:t>StackPanel</a:t>
            </a:r>
            <a:r>
              <a:rPr lang="en-US" altLang="ko" dirty="0" smtClean="0"/>
              <a:t>,</a:t>
            </a:r>
            <a:r>
              <a:rPr lang="ko" altLang="en-US" dirty="0" smtClean="0"/>
              <a:t> </a:t>
            </a:r>
            <a:r>
              <a:rPr lang="en-US" altLang="ko" dirty="0" err="1" smtClean="0"/>
              <a:t>TextBlock</a:t>
            </a:r>
            <a:r>
              <a:rPr lang="en-US" altLang="ko" smtClean="0"/>
              <a:t>) -&gt; part1</a:t>
            </a:r>
            <a:endParaRPr lang="en-US" altLang="ko" dirty="0" smtClean="0"/>
          </a:p>
          <a:p>
            <a:r>
              <a:rPr lang="ko" altLang="en-US" dirty="0" smtClean="0"/>
              <a:t>기본적으로 사용할 몇가지 복사</a:t>
            </a:r>
            <a:r>
              <a:rPr lang="en-US" altLang="ko" dirty="0" smtClean="0"/>
              <a:t>(Hub</a:t>
            </a:r>
            <a:r>
              <a:rPr lang="ko" altLang="en-US" dirty="0" smtClean="0"/>
              <a:t> </a:t>
            </a:r>
            <a:r>
              <a:rPr lang="en-US" altLang="ko" dirty="0" smtClean="0"/>
              <a:t>template</a:t>
            </a:r>
            <a:r>
              <a:rPr lang="ko" altLang="en-US" dirty="0" smtClean="0"/>
              <a:t> </a:t>
            </a:r>
            <a:r>
              <a:rPr lang="en-US" altLang="ko" dirty="0" smtClean="0"/>
              <a:t>-&gt;</a:t>
            </a:r>
            <a:r>
              <a:rPr lang="ko" altLang="en-US" dirty="0" smtClean="0"/>
              <a:t> </a:t>
            </a:r>
            <a:r>
              <a:rPr lang="en-US" altLang="ko" dirty="0" smtClean="0"/>
              <a:t>Blank</a:t>
            </a:r>
            <a:r>
              <a:rPr lang="ko" altLang="en-US" dirty="0" smtClean="0"/>
              <a:t> </a:t>
            </a:r>
            <a:r>
              <a:rPr lang="en-US" altLang="ko" dirty="0" smtClean="0"/>
              <a:t>template)</a:t>
            </a:r>
          </a:p>
          <a:p>
            <a:r>
              <a:rPr lang="ko" altLang="en-US" dirty="0" smtClean="0"/>
              <a:t>뷰모델 추가</a:t>
            </a:r>
            <a:r>
              <a:rPr lang="en-US" altLang="ko" dirty="0" smtClean="0"/>
              <a:t>,</a:t>
            </a:r>
            <a:r>
              <a:rPr lang="ko" altLang="en-US" dirty="0" smtClean="0"/>
              <a:t> 디자인 타임 데이터 추가</a:t>
            </a:r>
            <a:r>
              <a:rPr lang="en-US" altLang="ko" dirty="0" smtClean="0"/>
              <a:t>,</a:t>
            </a:r>
            <a:r>
              <a:rPr lang="ko" altLang="en-US" dirty="0" smtClean="0"/>
              <a:t> </a:t>
            </a:r>
            <a:r>
              <a:rPr lang="en-US" altLang="ko" dirty="0" smtClean="0"/>
              <a:t>Binding(http://kaki104.tistory.com/363)</a:t>
            </a:r>
          </a:p>
          <a:p>
            <a:r>
              <a:rPr lang="ko" altLang="en-US" dirty="0" smtClean="0"/>
              <a:t>뷰모델 코딩</a:t>
            </a:r>
            <a:endParaRPr lang="en-US" altLang="ko" dirty="0" smtClean="0"/>
          </a:p>
          <a:p>
            <a:r>
              <a:rPr lang="ko" altLang="en-US" dirty="0" smtClean="0"/>
              <a:t>실행과 디버깅</a:t>
            </a:r>
            <a:endParaRPr lang="en-US" altLang="ko" dirty="0" smtClean="0"/>
          </a:p>
          <a:p>
            <a:r>
              <a:rPr lang="ko" altLang="en-US" dirty="0" smtClean="0"/>
              <a:t>패키지 생성</a:t>
            </a:r>
            <a:r>
              <a:rPr lang="en-US" altLang="ko" dirty="0" smtClean="0"/>
              <a:t>,</a:t>
            </a:r>
            <a:r>
              <a:rPr lang="ko" altLang="en-US" dirty="0" smtClean="0"/>
              <a:t> 스토어 제출</a:t>
            </a:r>
            <a:endParaRPr lang="en-US" altLang="ko" dirty="0" smtClean="0"/>
          </a:p>
          <a:p>
            <a:r>
              <a:rPr lang="en-US" altLang="ko" dirty="0" err="1" smtClean="0"/>
              <a:t>KTour</a:t>
            </a:r>
            <a:r>
              <a:rPr lang="ko" altLang="en-US" dirty="0" smtClean="0"/>
              <a:t> </a:t>
            </a:r>
            <a:r>
              <a:rPr lang="en-US" altLang="ko" dirty="0" smtClean="0"/>
              <a:t>1.0</a:t>
            </a:r>
            <a:r>
              <a:rPr lang="ko" altLang="en-US" dirty="0" smtClean="0"/>
              <a:t> 오픈 소스</a:t>
            </a:r>
            <a:r>
              <a:rPr lang="en-US" altLang="ko" dirty="0" smtClean="0"/>
              <a:t>(http://kaki104.tistory.com/192)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716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8. </a:t>
            </a:r>
            <a:r>
              <a:rPr lang="en-US" altLang="ko-KR" dirty="0" err="1" smtClean="0"/>
              <a:t>Todo</a:t>
            </a:r>
            <a:r>
              <a:rPr lang="en-US" altLang="ko-KR" dirty="0" smtClean="0"/>
              <a:t> list UWP app porting </a:t>
            </a:r>
            <a:r>
              <a:rPr lang="ko-KR" altLang="en-US" dirty="0" smtClean="0"/>
              <a:t>참고자료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42452" y="943897"/>
            <a:ext cx="11297264" cy="5678128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dirty="0"/>
              <a:t>One XAML for UWP, Windows 8.1 and Windows Phone 8.1</a:t>
            </a:r>
          </a:p>
          <a:p>
            <a:r>
              <a:rPr lang="ko-KR" altLang="en-US" dirty="0"/>
              <a:t>하나의 </a:t>
            </a:r>
            <a:r>
              <a:rPr lang="en-US" altLang="ko-KR" dirty="0" err="1"/>
              <a:t>xaml</a:t>
            </a:r>
            <a:r>
              <a:rPr lang="en-US" altLang="ko-KR" dirty="0"/>
              <a:t> </a:t>
            </a:r>
            <a:r>
              <a:rPr lang="ko-KR" altLang="en-US" dirty="0"/>
              <a:t>화면을 모든 플랫폼에서 함께 사용하는 방법</a:t>
            </a:r>
          </a:p>
          <a:p>
            <a:r>
              <a:rPr lang="en-US" altLang="ko-KR" dirty="0">
                <a:hlinkClick r:id="rId2"/>
              </a:rPr>
              <a:t>https://nokiawpdev.wordpress.com/2015/05/27/one-xaml-for-uwp-windows-8-1-and-windows-phone-8-1/</a:t>
            </a:r>
            <a:endParaRPr lang="en-US" altLang="ko-KR" dirty="0"/>
          </a:p>
          <a:p>
            <a:r>
              <a:rPr lang="en-US" altLang="ko-KR" dirty="0"/>
              <a:t>Three ways to set specific </a:t>
            </a:r>
            <a:r>
              <a:rPr lang="en-US" altLang="ko-KR" dirty="0" err="1"/>
              <a:t>DeviceFamily</a:t>
            </a:r>
            <a:r>
              <a:rPr lang="en-US" altLang="ko-KR" dirty="0"/>
              <a:t> XAML Views in UWP </a:t>
            </a:r>
          </a:p>
          <a:p>
            <a:r>
              <a:rPr lang="en-US" altLang="ko-KR" dirty="0" err="1"/>
              <a:t>DeviceFamily</a:t>
            </a:r>
            <a:r>
              <a:rPr lang="ko-KR" altLang="en-US" dirty="0"/>
              <a:t>를 이용하는 </a:t>
            </a:r>
            <a:r>
              <a:rPr lang="en-US" altLang="ko-KR" dirty="0"/>
              <a:t>3</a:t>
            </a:r>
            <a:r>
              <a:rPr lang="ko-KR" altLang="en-US" dirty="0"/>
              <a:t>가지 방법</a:t>
            </a:r>
          </a:p>
          <a:p>
            <a:r>
              <a:rPr lang="en-US" altLang="ko-KR" dirty="0">
                <a:hlinkClick r:id="rId3"/>
              </a:rPr>
              <a:t>http://igrali.com/2015/08/02/three-ways-to-set-specific-devicefamily-xaml-views-in-uwp/</a:t>
            </a:r>
            <a:endParaRPr lang="en-US" altLang="ko-KR" dirty="0"/>
          </a:p>
          <a:p>
            <a:r>
              <a:rPr lang="en-US" altLang="ko-KR" dirty="0" smtClean="0"/>
              <a:t>VS</a:t>
            </a:r>
            <a:r>
              <a:rPr lang="ko-KR" altLang="en-US" dirty="0" smtClean="0"/>
              <a:t> </a:t>
            </a:r>
            <a:r>
              <a:rPr lang="en-US" altLang="ko-KR" dirty="0"/>
              <a:t>2015</a:t>
            </a:r>
            <a:r>
              <a:rPr lang="ko-KR" altLang="en-US" dirty="0"/>
              <a:t>에서 </a:t>
            </a:r>
            <a:r>
              <a:rPr lang="ko-KR" altLang="en-US" dirty="0" err="1" smtClean="0"/>
              <a:t>실행가능한</a:t>
            </a:r>
            <a:r>
              <a:rPr lang="ko-KR" altLang="en-US" dirty="0" smtClean="0"/>
              <a:t> </a:t>
            </a:r>
            <a:r>
              <a:rPr lang="ko-KR" altLang="en-US" dirty="0" err="1"/>
              <a:t>셈플</a:t>
            </a:r>
            <a:r>
              <a:rPr lang="ko-KR" altLang="en-US" dirty="0"/>
              <a:t> 소스</a:t>
            </a:r>
          </a:p>
          <a:p>
            <a:r>
              <a:rPr lang="en-US" altLang="ko-KR" dirty="0">
                <a:hlinkClick r:id="rId4"/>
              </a:rPr>
              <a:t>https://</a:t>
            </a:r>
            <a:r>
              <a:rPr lang="en-US" altLang="ko-KR" dirty="0" smtClean="0">
                <a:hlinkClick r:id="rId4"/>
              </a:rPr>
              <a:t>github.com/igrali/Win10-UWP-AdaptiveSamples</a:t>
            </a:r>
            <a:endParaRPr lang="en-US" altLang="ko-KR" dirty="0" smtClean="0"/>
          </a:p>
          <a:p>
            <a:r>
              <a:rPr lang="ko-KR" altLang="ko-KR" dirty="0"/>
              <a:t>WindowsStateTriggers</a:t>
            </a:r>
          </a:p>
          <a:p>
            <a:r>
              <a:rPr lang="ko-KR" altLang="ko-KR" dirty="0"/>
              <a:t>여러 종류의 </a:t>
            </a:r>
            <a:r>
              <a:rPr lang="ko-KR" altLang="ko-KR" dirty="0" err="1"/>
              <a:t>커스텀</a:t>
            </a:r>
            <a:r>
              <a:rPr lang="ko-KR" altLang="ko-KR" dirty="0"/>
              <a:t> </a:t>
            </a:r>
            <a:r>
              <a:rPr lang="ko-KR" altLang="ko-KR" dirty="0" err="1"/>
              <a:t>스테잇트리거</a:t>
            </a:r>
            <a:r>
              <a:rPr lang="ko-KR" altLang="ko-KR" dirty="0"/>
              <a:t> </a:t>
            </a:r>
            <a:r>
              <a:rPr lang="ko-KR" altLang="ko-KR" dirty="0" err="1"/>
              <a:t>누겟</a:t>
            </a:r>
            <a:r>
              <a:rPr lang="ko-KR" altLang="ko-KR" dirty="0"/>
              <a:t> 패키지</a:t>
            </a:r>
          </a:p>
          <a:p>
            <a:r>
              <a:rPr lang="ko-KR" altLang="ko-KR" dirty="0">
                <a:hlinkClick r:id="rId5"/>
              </a:rPr>
              <a:t>https://</a:t>
            </a:r>
            <a:r>
              <a:rPr lang="ko-KR" altLang="ko-KR" dirty="0" smtClean="0">
                <a:hlinkClick r:id="rId5"/>
              </a:rPr>
              <a:t>github.com/dotMorten/WindowsStateTriggers</a:t>
            </a:r>
            <a:endParaRPr lang="en-US" altLang="ko-KR" dirty="0" smtClean="0"/>
          </a:p>
          <a:p>
            <a:r>
              <a:rPr lang="ko-KR" altLang="ko-KR" dirty="0"/>
              <a:t>A lap around Adaptive Triggers </a:t>
            </a:r>
          </a:p>
          <a:p>
            <a:r>
              <a:rPr lang="ko-KR" altLang="ko-KR" dirty="0"/>
              <a:t>AdaptiveTriggers를 사용해서 화면 변환 할 때 </a:t>
            </a:r>
            <a:r>
              <a:rPr lang="ko-KR" altLang="ko-KR" dirty="0" err="1"/>
              <a:t>에니메이션</a:t>
            </a:r>
            <a:r>
              <a:rPr lang="ko-KR" altLang="ko-KR" dirty="0"/>
              <a:t> 기능 추가하기</a:t>
            </a:r>
          </a:p>
          <a:p>
            <a:r>
              <a:rPr lang="ko-KR" altLang="ko-KR" dirty="0">
                <a:hlinkClick r:id="rId6"/>
              </a:rPr>
              <a:t>http://</a:t>
            </a:r>
            <a:r>
              <a:rPr lang="ko-KR" altLang="ko-KR" dirty="0" smtClean="0">
                <a:hlinkClick r:id="rId6"/>
              </a:rPr>
              <a:t>blogs.u2u.be/diederik/post/2015/07/28/A-lap-around-Adaptive-Triggers.aspx</a:t>
            </a:r>
            <a:endParaRPr lang="ko-KR" altLang="ko-KR" dirty="0"/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8994069"/>
      </p:ext>
    </p:extLst>
  </p:cSld>
  <p:clrMapOvr>
    <a:masterClrMapping/>
  </p:clrMapOvr>
</p:sld>
</file>

<file path=ppt/theme/theme1.xml><?xml version="1.0" encoding="utf-8"?>
<a:theme xmlns:a="http://schemas.openxmlformats.org/drawingml/2006/main" name="150131MS_ComCam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2015ComCamp_Template</Template>
  <TotalTime>137</TotalTime>
  <Words>353</Words>
  <Application>Microsoft Office PowerPoint</Application>
  <PresentationFormat>와이드스크린</PresentationFormat>
  <Paragraphs>51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나눔고딕</vt:lpstr>
      <vt:lpstr>나눔고딕 ExtraBold</vt:lpstr>
      <vt:lpstr>맑은 고딕</vt:lpstr>
      <vt:lpstr>Arial</vt:lpstr>
      <vt:lpstr>Segoe UI</vt:lpstr>
      <vt:lpstr>150131MS_ComCamp</vt:lpstr>
      <vt:lpstr>Todo list Universal &amp; UWP app</vt:lpstr>
      <vt:lpstr>1. 개발 환경</vt:lpstr>
      <vt:lpstr>2. Universal app과 UWP 앱</vt:lpstr>
      <vt:lpstr>3. 아직은.. Universal app이 필요하다.</vt:lpstr>
      <vt:lpstr>4. Todo list default design</vt:lpstr>
      <vt:lpstr>5. Windows 8.1 design</vt:lpstr>
      <vt:lpstr>6. Windows Phone 8.1 design</vt:lpstr>
      <vt:lpstr>7. Todo list 개발 순서</vt:lpstr>
      <vt:lpstr>8. Todo list UWP app porting 참고자료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Todo list Universal app</dc:title>
  <dc:creator>MunChan Park</dc:creator>
  <cp:lastModifiedBy>MunChan Park</cp:lastModifiedBy>
  <cp:revision>17</cp:revision>
  <dcterms:created xsi:type="dcterms:W3CDTF">2015-06-29T12:46:34Z</dcterms:created>
  <dcterms:modified xsi:type="dcterms:W3CDTF">2015-09-16T15:20:00Z</dcterms:modified>
</cp:coreProperties>
</file>